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56" r:id="rId5"/>
    <p:sldId id="259" r:id="rId6"/>
    <p:sldId id="257" r:id="rId7"/>
    <p:sldId id="258"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ne None" initials="NN" lastIdx="1" clrIdx="0">
    <p:extLst>
      <p:ext uri="{19B8F6BF-5375-455C-9EA6-DF929625EA0E}">
        <p15:presenceInfo xmlns:p15="http://schemas.microsoft.com/office/powerpoint/2012/main" userId="S::nathan.rousseau2@monlycee.net::c6249fc3-3aeb-43e7-852f-0c3d9276f7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9C1055-E692-4950-8DED-06DDA4633521}" v="1856" dt="2021-09-12T15:29:21.986"/>
    <p1510:client id="{268F2640-22C0-7086-AC6D-1F1D8FD67A95}" v="191" vWet="192" dt="2021-09-12T13:42:30.488"/>
    <p1510:client id="{F30D3E98-B243-F772-938B-3CD19E786D9E}" v="103" dt="2021-09-12T14:21:15.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140D57-2978-4B8A-B1B4-C20B3959769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C82725A-D3A3-4475-92E4-278FE4D99609}">
      <dgm:prSet/>
      <dgm:spPr/>
      <dgm:t>
        <a:bodyPr/>
        <a:lstStyle/>
        <a:p>
          <a:r>
            <a:rPr lang="fr-FR" dirty="0"/>
            <a:t>On peut diviser ces solutions en deux parties :</a:t>
          </a:r>
          <a:endParaRPr lang="en-US" dirty="0"/>
        </a:p>
      </dgm:t>
    </dgm:pt>
    <dgm:pt modelId="{E954C4E3-FEEA-4730-9988-8C211CB5087C}" type="parTrans" cxnId="{A4B15AD6-3768-45C6-8DFF-204AD6B9CD5A}">
      <dgm:prSet/>
      <dgm:spPr/>
      <dgm:t>
        <a:bodyPr/>
        <a:lstStyle/>
        <a:p>
          <a:endParaRPr lang="en-US"/>
        </a:p>
      </dgm:t>
    </dgm:pt>
    <dgm:pt modelId="{16309B22-365D-4D92-A5F3-2E3C91D61B42}" type="sibTrans" cxnId="{A4B15AD6-3768-45C6-8DFF-204AD6B9CD5A}">
      <dgm:prSet/>
      <dgm:spPr/>
      <dgm:t>
        <a:bodyPr/>
        <a:lstStyle/>
        <a:p>
          <a:endParaRPr lang="en-US"/>
        </a:p>
      </dgm:t>
    </dgm:pt>
    <dgm:pt modelId="{E1AC0F0B-83B9-4299-80D8-6BFEAA3CB75C}">
      <dgm:prSet/>
      <dgm:spPr/>
      <dgm:t>
        <a:bodyPr/>
        <a:lstStyle/>
        <a:p>
          <a:r>
            <a:rPr lang="fr-FR" dirty="0"/>
            <a:t>Du côté du fabricant;</a:t>
          </a:r>
          <a:endParaRPr lang="en-US" dirty="0"/>
        </a:p>
      </dgm:t>
    </dgm:pt>
    <dgm:pt modelId="{1803DAA7-6FF7-4E42-97E7-30957010195C}" type="parTrans" cxnId="{685814CC-882C-4E26-A8F3-91538ECF4D07}">
      <dgm:prSet/>
      <dgm:spPr/>
      <dgm:t>
        <a:bodyPr/>
        <a:lstStyle/>
        <a:p>
          <a:endParaRPr lang="en-US"/>
        </a:p>
      </dgm:t>
    </dgm:pt>
    <dgm:pt modelId="{24F62A38-3315-4695-9AC4-A50557B88396}" type="sibTrans" cxnId="{685814CC-882C-4E26-A8F3-91538ECF4D07}">
      <dgm:prSet/>
      <dgm:spPr/>
      <dgm:t>
        <a:bodyPr/>
        <a:lstStyle/>
        <a:p>
          <a:endParaRPr lang="en-US"/>
        </a:p>
      </dgm:t>
    </dgm:pt>
    <dgm:pt modelId="{1A06F894-5C9E-4668-A89C-C250BB2D292C}">
      <dgm:prSet/>
      <dgm:spPr/>
      <dgm:t>
        <a:bodyPr/>
        <a:lstStyle/>
        <a:p>
          <a:r>
            <a:rPr lang="fr-FR" dirty="0"/>
            <a:t>De notre côté.</a:t>
          </a:r>
          <a:endParaRPr lang="en-US" dirty="0"/>
        </a:p>
      </dgm:t>
    </dgm:pt>
    <dgm:pt modelId="{FAC01570-7F9B-4545-B857-0CDD1B44296C}" type="parTrans" cxnId="{DB820681-196E-4293-B509-8C3776736C33}">
      <dgm:prSet/>
      <dgm:spPr/>
      <dgm:t>
        <a:bodyPr/>
        <a:lstStyle/>
        <a:p>
          <a:endParaRPr lang="en-US"/>
        </a:p>
      </dgm:t>
    </dgm:pt>
    <dgm:pt modelId="{CD748CEC-AC99-4D52-B027-B2F0A180625E}" type="sibTrans" cxnId="{DB820681-196E-4293-B509-8C3776736C33}">
      <dgm:prSet/>
      <dgm:spPr/>
      <dgm:t>
        <a:bodyPr/>
        <a:lstStyle/>
        <a:p>
          <a:endParaRPr lang="en-US"/>
        </a:p>
      </dgm:t>
    </dgm:pt>
    <dgm:pt modelId="{A4FD2A3C-3837-45A5-8827-4A0ECB5FCD8A}" type="pres">
      <dgm:prSet presAssocID="{03140D57-2978-4B8A-B1B4-C20B3959769B}" presName="linear" presStyleCnt="0">
        <dgm:presLayoutVars>
          <dgm:animLvl val="lvl"/>
          <dgm:resizeHandles val="exact"/>
        </dgm:presLayoutVars>
      </dgm:prSet>
      <dgm:spPr/>
    </dgm:pt>
    <dgm:pt modelId="{4E6B2C9B-A08B-43F1-BD32-EECBDBDC5356}" type="pres">
      <dgm:prSet presAssocID="{4C82725A-D3A3-4475-92E4-278FE4D99609}" presName="parentText" presStyleLbl="node1" presStyleIdx="0" presStyleCnt="1">
        <dgm:presLayoutVars>
          <dgm:chMax val="0"/>
          <dgm:bulletEnabled val="1"/>
        </dgm:presLayoutVars>
      </dgm:prSet>
      <dgm:spPr/>
    </dgm:pt>
    <dgm:pt modelId="{2894DC43-DADF-458A-ACD6-67B2C7DC0A58}" type="pres">
      <dgm:prSet presAssocID="{4C82725A-D3A3-4475-92E4-278FE4D99609}" presName="childText" presStyleLbl="revTx" presStyleIdx="0" presStyleCnt="1">
        <dgm:presLayoutVars>
          <dgm:bulletEnabled val="1"/>
        </dgm:presLayoutVars>
      </dgm:prSet>
      <dgm:spPr/>
    </dgm:pt>
  </dgm:ptLst>
  <dgm:cxnLst>
    <dgm:cxn modelId="{29F07F1E-F612-46F4-BD29-E2FCA9F63C04}" type="presOf" srcId="{4C82725A-D3A3-4475-92E4-278FE4D99609}" destId="{4E6B2C9B-A08B-43F1-BD32-EECBDBDC5356}" srcOrd="0" destOrd="0" presId="urn:microsoft.com/office/officeart/2005/8/layout/vList2"/>
    <dgm:cxn modelId="{0D4BB05C-042A-437F-A54C-B58ECAD94E82}" type="presOf" srcId="{03140D57-2978-4B8A-B1B4-C20B3959769B}" destId="{A4FD2A3C-3837-45A5-8827-4A0ECB5FCD8A}" srcOrd="0" destOrd="0" presId="urn:microsoft.com/office/officeart/2005/8/layout/vList2"/>
    <dgm:cxn modelId="{DB820681-196E-4293-B509-8C3776736C33}" srcId="{4C82725A-D3A3-4475-92E4-278FE4D99609}" destId="{1A06F894-5C9E-4668-A89C-C250BB2D292C}" srcOrd="1" destOrd="0" parTransId="{FAC01570-7F9B-4545-B857-0CDD1B44296C}" sibTransId="{CD748CEC-AC99-4D52-B027-B2F0A180625E}"/>
    <dgm:cxn modelId="{E015909C-F97E-4414-8FF4-001C8E6F5E1A}" type="presOf" srcId="{E1AC0F0B-83B9-4299-80D8-6BFEAA3CB75C}" destId="{2894DC43-DADF-458A-ACD6-67B2C7DC0A58}" srcOrd="0" destOrd="0" presId="urn:microsoft.com/office/officeart/2005/8/layout/vList2"/>
    <dgm:cxn modelId="{6BE651B9-5FF7-42C4-B6C7-7CBD1E4AD131}" type="presOf" srcId="{1A06F894-5C9E-4668-A89C-C250BB2D292C}" destId="{2894DC43-DADF-458A-ACD6-67B2C7DC0A58}" srcOrd="0" destOrd="1" presId="urn:microsoft.com/office/officeart/2005/8/layout/vList2"/>
    <dgm:cxn modelId="{685814CC-882C-4E26-A8F3-91538ECF4D07}" srcId="{4C82725A-D3A3-4475-92E4-278FE4D99609}" destId="{E1AC0F0B-83B9-4299-80D8-6BFEAA3CB75C}" srcOrd="0" destOrd="0" parTransId="{1803DAA7-6FF7-4E42-97E7-30957010195C}" sibTransId="{24F62A38-3315-4695-9AC4-A50557B88396}"/>
    <dgm:cxn modelId="{A4B15AD6-3768-45C6-8DFF-204AD6B9CD5A}" srcId="{03140D57-2978-4B8A-B1B4-C20B3959769B}" destId="{4C82725A-D3A3-4475-92E4-278FE4D99609}" srcOrd="0" destOrd="0" parTransId="{E954C4E3-FEEA-4730-9988-8C211CB5087C}" sibTransId="{16309B22-365D-4D92-A5F3-2E3C91D61B42}"/>
    <dgm:cxn modelId="{B2A310BE-F090-4F23-A4EC-FD43017F59BD}" type="presParOf" srcId="{A4FD2A3C-3837-45A5-8827-4A0ECB5FCD8A}" destId="{4E6B2C9B-A08B-43F1-BD32-EECBDBDC5356}" srcOrd="0" destOrd="0" presId="urn:microsoft.com/office/officeart/2005/8/layout/vList2"/>
    <dgm:cxn modelId="{86A1D4FF-83B1-44BF-92B0-18DD5C8DB9FA}" type="presParOf" srcId="{A4FD2A3C-3837-45A5-8827-4A0ECB5FCD8A}" destId="{2894DC43-DADF-458A-ACD6-67B2C7DC0A5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557FAC-B40A-4611-B1FC-BEE576BBEC5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03EA7EE-15BD-4EE0-88B9-0B3F79E3FA79}">
      <dgm:prSet/>
      <dgm:spPr/>
      <dgm:t>
        <a:bodyPr/>
        <a:lstStyle/>
        <a:p>
          <a:r>
            <a:rPr lang="fr-FR" dirty="0"/>
            <a:t>Choisir un fabricant éco-responsable.</a:t>
          </a:r>
          <a:endParaRPr lang="en-US" dirty="0"/>
        </a:p>
      </dgm:t>
    </dgm:pt>
    <dgm:pt modelId="{EC241410-52CA-45DA-B4E2-A661BBAA735B}" type="parTrans" cxnId="{4587A438-2FE4-4779-9AF9-C3A169CF5FD7}">
      <dgm:prSet/>
      <dgm:spPr/>
      <dgm:t>
        <a:bodyPr/>
        <a:lstStyle/>
        <a:p>
          <a:endParaRPr lang="en-US"/>
        </a:p>
      </dgm:t>
    </dgm:pt>
    <dgm:pt modelId="{BF3A148C-1076-40D9-89AA-1A2B2B6E200B}" type="sibTrans" cxnId="{4587A438-2FE4-4779-9AF9-C3A169CF5FD7}">
      <dgm:prSet/>
      <dgm:spPr/>
      <dgm:t>
        <a:bodyPr/>
        <a:lstStyle/>
        <a:p>
          <a:endParaRPr lang="en-US"/>
        </a:p>
      </dgm:t>
    </dgm:pt>
    <dgm:pt modelId="{B028C26E-6914-4448-A94C-1817B42CF87E}">
      <dgm:prSet/>
      <dgm:spPr/>
      <dgm:t>
        <a:bodyPr/>
        <a:lstStyle/>
        <a:p>
          <a:r>
            <a:rPr lang="fr-FR" dirty="0"/>
            <a:t>Changer moins souvent d’appareils.</a:t>
          </a:r>
          <a:endParaRPr lang="en-US" dirty="0"/>
        </a:p>
      </dgm:t>
    </dgm:pt>
    <dgm:pt modelId="{9743D3A2-039C-4D94-9D4B-1771EC998B1B}" type="parTrans" cxnId="{8927D2D7-B765-4329-8B15-2093DD2A3F6E}">
      <dgm:prSet/>
      <dgm:spPr/>
      <dgm:t>
        <a:bodyPr/>
        <a:lstStyle/>
        <a:p>
          <a:endParaRPr lang="en-US"/>
        </a:p>
      </dgm:t>
    </dgm:pt>
    <dgm:pt modelId="{90B6084B-BB70-479E-9000-764214192E42}" type="sibTrans" cxnId="{8927D2D7-B765-4329-8B15-2093DD2A3F6E}">
      <dgm:prSet/>
      <dgm:spPr/>
      <dgm:t>
        <a:bodyPr/>
        <a:lstStyle/>
        <a:p>
          <a:endParaRPr lang="en-US"/>
        </a:p>
      </dgm:t>
    </dgm:pt>
    <dgm:pt modelId="{5D349D47-A4DF-4FEB-9087-575F48C7D719}">
      <dgm:prSet/>
      <dgm:spPr/>
      <dgm:t>
        <a:bodyPr/>
        <a:lstStyle/>
        <a:p>
          <a:r>
            <a:rPr lang="fr-FR" dirty="0"/>
            <a:t>Partager le matériel numérique comme les imprimantes, ne pas se suréquiper personnellement, et privilégier l’équipement collectif.</a:t>
          </a:r>
          <a:endParaRPr lang="en-US" dirty="0"/>
        </a:p>
      </dgm:t>
    </dgm:pt>
    <dgm:pt modelId="{15279DC6-69D4-4E0F-BFF2-23EB3E53534A}" type="parTrans" cxnId="{EDA9F8E1-231D-40E6-9E6A-0CC0DD03ADD1}">
      <dgm:prSet/>
      <dgm:spPr/>
      <dgm:t>
        <a:bodyPr/>
        <a:lstStyle/>
        <a:p>
          <a:endParaRPr lang="en-US"/>
        </a:p>
      </dgm:t>
    </dgm:pt>
    <dgm:pt modelId="{E4B1BEE6-8CC3-4AED-ACF8-7038813D091C}" type="sibTrans" cxnId="{EDA9F8E1-231D-40E6-9E6A-0CC0DD03ADD1}">
      <dgm:prSet/>
      <dgm:spPr/>
      <dgm:t>
        <a:bodyPr/>
        <a:lstStyle/>
        <a:p>
          <a:endParaRPr lang="en-US"/>
        </a:p>
      </dgm:t>
    </dgm:pt>
    <dgm:pt modelId="{7864880A-2454-4B00-BC4E-50C2B067B1C9}">
      <dgm:prSet/>
      <dgm:spPr/>
      <dgm:t>
        <a:bodyPr/>
        <a:lstStyle/>
        <a:p>
          <a:r>
            <a:rPr lang="fr-FR" dirty="0"/>
            <a:t>Faire réparer ses appareils au lieu de les jeter (comme dans les Repair Café), beaucoup d’associations font ça gratuitement !</a:t>
          </a:r>
          <a:endParaRPr lang="en-US" dirty="0"/>
        </a:p>
      </dgm:t>
    </dgm:pt>
    <dgm:pt modelId="{0E84B980-5CF9-46D6-A7CD-F2F02602A574}" type="parTrans" cxnId="{EE4CB4D6-E4BD-455C-BE4E-F2D57BF5BC60}">
      <dgm:prSet/>
      <dgm:spPr/>
      <dgm:t>
        <a:bodyPr/>
        <a:lstStyle/>
        <a:p>
          <a:endParaRPr lang="en-US"/>
        </a:p>
      </dgm:t>
    </dgm:pt>
    <dgm:pt modelId="{D2225A49-A699-473A-A8E5-33ECC0AF4FBC}" type="sibTrans" cxnId="{EE4CB4D6-E4BD-455C-BE4E-F2D57BF5BC60}">
      <dgm:prSet/>
      <dgm:spPr/>
      <dgm:t>
        <a:bodyPr/>
        <a:lstStyle/>
        <a:p>
          <a:endParaRPr lang="en-US"/>
        </a:p>
      </dgm:t>
    </dgm:pt>
    <dgm:pt modelId="{08086550-4103-458B-AA76-73CF533589DD}">
      <dgm:prSet/>
      <dgm:spPr/>
      <dgm:t>
        <a:bodyPr/>
        <a:lstStyle/>
        <a:p>
          <a:r>
            <a:rPr lang="fr-FR" dirty="0"/>
            <a:t>Privilégier l’achat de matériel d’occasion ou reconditionné.</a:t>
          </a:r>
          <a:endParaRPr lang="en-US" dirty="0"/>
        </a:p>
      </dgm:t>
    </dgm:pt>
    <dgm:pt modelId="{33A73327-1C6A-41ED-BE37-EBAFB619EAC2}" type="parTrans" cxnId="{547FE72E-C6D3-4D72-B028-500530CEB146}">
      <dgm:prSet/>
      <dgm:spPr/>
      <dgm:t>
        <a:bodyPr/>
        <a:lstStyle/>
        <a:p>
          <a:endParaRPr lang="en-US"/>
        </a:p>
      </dgm:t>
    </dgm:pt>
    <dgm:pt modelId="{F82FEAD2-5345-4013-AE83-58530002E0B8}" type="sibTrans" cxnId="{547FE72E-C6D3-4D72-B028-500530CEB146}">
      <dgm:prSet/>
      <dgm:spPr/>
      <dgm:t>
        <a:bodyPr/>
        <a:lstStyle/>
        <a:p>
          <a:endParaRPr lang="en-US"/>
        </a:p>
      </dgm:t>
    </dgm:pt>
    <dgm:pt modelId="{E3DF0114-A35E-495D-B7A6-A92C322CB58D}" type="pres">
      <dgm:prSet presAssocID="{AF557FAC-B40A-4611-B1FC-BEE576BBEC58}" presName="linear" presStyleCnt="0">
        <dgm:presLayoutVars>
          <dgm:animLvl val="lvl"/>
          <dgm:resizeHandles val="exact"/>
        </dgm:presLayoutVars>
      </dgm:prSet>
      <dgm:spPr/>
    </dgm:pt>
    <dgm:pt modelId="{01D2C93A-3DCC-478C-90D9-569EA1DEA432}" type="pres">
      <dgm:prSet presAssocID="{503EA7EE-15BD-4EE0-88B9-0B3F79E3FA79}" presName="parentText" presStyleLbl="node1" presStyleIdx="0" presStyleCnt="5">
        <dgm:presLayoutVars>
          <dgm:chMax val="0"/>
          <dgm:bulletEnabled val="1"/>
        </dgm:presLayoutVars>
      </dgm:prSet>
      <dgm:spPr/>
    </dgm:pt>
    <dgm:pt modelId="{0AA796AD-BB32-45DD-AFA3-6019D48EF156}" type="pres">
      <dgm:prSet presAssocID="{BF3A148C-1076-40D9-89AA-1A2B2B6E200B}" presName="spacer" presStyleCnt="0"/>
      <dgm:spPr/>
    </dgm:pt>
    <dgm:pt modelId="{9AAE8611-5A0A-4D71-A05B-69020BAE10D8}" type="pres">
      <dgm:prSet presAssocID="{B028C26E-6914-4448-A94C-1817B42CF87E}" presName="parentText" presStyleLbl="node1" presStyleIdx="1" presStyleCnt="5">
        <dgm:presLayoutVars>
          <dgm:chMax val="0"/>
          <dgm:bulletEnabled val="1"/>
        </dgm:presLayoutVars>
      </dgm:prSet>
      <dgm:spPr/>
    </dgm:pt>
    <dgm:pt modelId="{C3B00715-51D0-4B6E-9B77-5FA0504C29B4}" type="pres">
      <dgm:prSet presAssocID="{90B6084B-BB70-479E-9000-764214192E42}" presName="spacer" presStyleCnt="0"/>
      <dgm:spPr/>
    </dgm:pt>
    <dgm:pt modelId="{BB847CD1-9251-4540-8A9B-262B76E7654F}" type="pres">
      <dgm:prSet presAssocID="{5D349D47-A4DF-4FEB-9087-575F48C7D719}" presName="parentText" presStyleLbl="node1" presStyleIdx="2" presStyleCnt="5">
        <dgm:presLayoutVars>
          <dgm:chMax val="0"/>
          <dgm:bulletEnabled val="1"/>
        </dgm:presLayoutVars>
      </dgm:prSet>
      <dgm:spPr/>
    </dgm:pt>
    <dgm:pt modelId="{5A9286C5-62B2-43C2-973B-03B3C5E8E012}" type="pres">
      <dgm:prSet presAssocID="{E4B1BEE6-8CC3-4AED-ACF8-7038813D091C}" presName="spacer" presStyleCnt="0"/>
      <dgm:spPr/>
    </dgm:pt>
    <dgm:pt modelId="{3FE91A46-0000-4CDB-BECC-44A9725B0439}" type="pres">
      <dgm:prSet presAssocID="{7864880A-2454-4B00-BC4E-50C2B067B1C9}" presName="parentText" presStyleLbl="node1" presStyleIdx="3" presStyleCnt="5">
        <dgm:presLayoutVars>
          <dgm:chMax val="0"/>
          <dgm:bulletEnabled val="1"/>
        </dgm:presLayoutVars>
      </dgm:prSet>
      <dgm:spPr/>
    </dgm:pt>
    <dgm:pt modelId="{950A1DCD-2411-4F57-A884-1AA93FDC66E7}" type="pres">
      <dgm:prSet presAssocID="{D2225A49-A699-473A-A8E5-33ECC0AF4FBC}" presName="spacer" presStyleCnt="0"/>
      <dgm:spPr/>
    </dgm:pt>
    <dgm:pt modelId="{266D6E19-47D9-4F2E-942E-7A410A01DD59}" type="pres">
      <dgm:prSet presAssocID="{08086550-4103-458B-AA76-73CF533589DD}" presName="parentText" presStyleLbl="node1" presStyleIdx="4" presStyleCnt="5">
        <dgm:presLayoutVars>
          <dgm:chMax val="0"/>
          <dgm:bulletEnabled val="1"/>
        </dgm:presLayoutVars>
      </dgm:prSet>
      <dgm:spPr/>
    </dgm:pt>
  </dgm:ptLst>
  <dgm:cxnLst>
    <dgm:cxn modelId="{8ACAFE0D-4838-40DC-B18C-846A8C5BDB5B}" type="presOf" srcId="{7864880A-2454-4B00-BC4E-50C2B067B1C9}" destId="{3FE91A46-0000-4CDB-BECC-44A9725B0439}" srcOrd="0" destOrd="0" presId="urn:microsoft.com/office/officeart/2005/8/layout/vList2"/>
    <dgm:cxn modelId="{87AB6229-B0BA-4668-BE38-32515ADFD829}" type="presOf" srcId="{B028C26E-6914-4448-A94C-1817B42CF87E}" destId="{9AAE8611-5A0A-4D71-A05B-69020BAE10D8}" srcOrd="0" destOrd="0" presId="urn:microsoft.com/office/officeart/2005/8/layout/vList2"/>
    <dgm:cxn modelId="{547FE72E-C6D3-4D72-B028-500530CEB146}" srcId="{AF557FAC-B40A-4611-B1FC-BEE576BBEC58}" destId="{08086550-4103-458B-AA76-73CF533589DD}" srcOrd="4" destOrd="0" parTransId="{33A73327-1C6A-41ED-BE37-EBAFB619EAC2}" sibTransId="{F82FEAD2-5345-4013-AE83-58530002E0B8}"/>
    <dgm:cxn modelId="{4587A438-2FE4-4779-9AF9-C3A169CF5FD7}" srcId="{AF557FAC-B40A-4611-B1FC-BEE576BBEC58}" destId="{503EA7EE-15BD-4EE0-88B9-0B3F79E3FA79}" srcOrd="0" destOrd="0" parTransId="{EC241410-52CA-45DA-B4E2-A661BBAA735B}" sibTransId="{BF3A148C-1076-40D9-89AA-1A2B2B6E200B}"/>
    <dgm:cxn modelId="{D19B4B3F-60A9-4C0C-84BA-6D8D5C0E673B}" type="presOf" srcId="{503EA7EE-15BD-4EE0-88B9-0B3F79E3FA79}" destId="{01D2C93A-3DCC-478C-90D9-569EA1DEA432}" srcOrd="0" destOrd="0" presId="urn:microsoft.com/office/officeart/2005/8/layout/vList2"/>
    <dgm:cxn modelId="{0B3CF665-5B5B-46BE-A8C4-4D093EB82B1C}" type="presOf" srcId="{5D349D47-A4DF-4FEB-9087-575F48C7D719}" destId="{BB847CD1-9251-4540-8A9B-262B76E7654F}" srcOrd="0" destOrd="0" presId="urn:microsoft.com/office/officeart/2005/8/layout/vList2"/>
    <dgm:cxn modelId="{2BB2E368-EF6A-49CD-BEB4-45615E3AE659}" type="presOf" srcId="{08086550-4103-458B-AA76-73CF533589DD}" destId="{266D6E19-47D9-4F2E-942E-7A410A01DD59}" srcOrd="0" destOrd="0" presId="urn:microsoft.com/office/officeart/2005/8/layout/vList2"/>
    <dgm:cxn modelId="{DD20D84E-D959-46E0-ADE4-03508DEE470D}" type="presOf" srcId="{AF557FAC-B40A-4611-B1FC-BEE576BBEC58}" destId="{E3DF0114-A35E-495D-B7A6-A92C322CB58D}" srcOrd="0" destOrd="0" presId="urn:microsoft.com/office/officeart/2005/8/layout/vList2"/>
    <dgm:cxn modelId="{EE4CB4D6-E4BD-455C-BE4E-F2D57BF5BC60}" srcId="{AF557FAC-B40A-4611-B1FC-BEE576BBEC58}" destId="{7864880A-2454-4B00-BC4E-50C2B067B1C9}" srcOrd="3" destOrd="0" parTransId="{0E84B980-5CF9-46D6-A7CD-F2F02602A574}" sibTransId="{D2225A49-A699-473A-A8E5-33ECC0AF4FBC}"/>
    <dgm:cxn modelId="{8927D2D7-B765-4329-8B15-2093DD2A3F6E}" srcId="{AF557FAC-B40A-4611-B1FC-BEE576BBEC58}" destId="{B028C26E-6914-4448-A94C-1817B42CF87E}" srcOrd="1" destOrd="0" parTransId="{9743D3A2-039C-4D94-9D4B-1771EC998B1B}" sibTransId="{90B6084B-BB70-479E-9000-764214192E42}"/>
    <dgm:cxn modelId="{EDA9F8E1-231D-40E6-9E6A-0CC0DD03ADD1}" srcId="{AF557FAC-B40A-4611-B1FC-BEE576BBEC58}" destId="{5D349D47-A4DF-4FEB-9087-575F48C7D719}" srcOrd="2" destOrd="0" parTransId="{15279DC6-69D4-4E0F-BFF2-23EB3E53534A}" sibTransId="{E4B1BEE6-8CC3-4AED-ACF8-7038813D091C}"/>
    <dgm:cxn modelId="{9883D22B-CC01-4C15-974A-D2EE1965B3F4}" type="presParOf" srcId="{E3DF0114-A35E-495D-B7A6-A92C322CB58D}" destId="{01D2C93A-3DCC-478C-90D9-569EA1DEA432}" srcOrd="0" destOrd="0" presId="urn:microsoft.com/office/officeart/2005/8/layout/vList2"/>
    <dgm:cxn modelId="{A6A949FD-3843-46AA-8EB9-32350AC4EE3E}" type="presParOf" srcId="{E3DF0114-A35E-495D-B7A6-A92C322CB58D}" destId="{0AA796AD-BB32-45DD-AFA3-6019D48EF156}" srcOrd="1" destOrd="0" presId="urn:microsoft.com/office/officeart/2005/8/layout/vList2"/>
    <dgm:cxn modelId="{69ECE215-A698-44F4-9327-EB64B686A6B6}" type="presParOf" srcId="{E3DF0114-A35E-495D-B7A6-A92C322CB58D}" destId="{9AAE8611-5A0A-4D71-A05B-69020BAE10D8}" srcOrd="2" destOrd="0" presId="urn:microsoft.com/office/officeart/2005/8/layout/vList2"/>
    <dgm:cxn modelId="{82B998BA-C327-4B12-A970-B545918BD5FD}" type="presParOf" srcId="{E3DF0114-A35E-495D-B7A6-A92C322CB58D}" destId="{C3B00715-51D0-4B6E-9B77-5FA0504C29B4}" srcOrd="3" destOrd="0" presId="urn:microsoft.com/office/officeart/2005/8/layout/vList2"/>
    <dgm:cxn modelId="{4D0F65A9-722F-404A-9982-E1C24E4C0BB5}" type="presParOf" srcId="{E3DF0114-A35E-495D-B7A6-A92C322CB58D}" destId="{BB847CD1-9251-4540-8A9B-262B76E7654F}" srcOrd="4" destOrd="0" presId="urn:microsoft.com/office/officeart/2005/8/layout/vList2"/>
    <dgm:cxn modelId="{8A2EC50D-1CF1-4CC7-8C36-5563993AD4A5}" type="presParOf" srcId="{E3DF0114-A35E-495D-B7A6-A92C322CB58D}" destId="{5A9286C5-62B2-43C2-973B-03B3C5E8E012}" srcOrd="5" destOrd="0" presId="urn:microsoft.com/office/officeart/2005/8/layout/vList2"/>
    <dgm:cxn modelId="{8611476C-F0AB-41FD-859C-DA6CB0CC8DDC}" type="presParOf" srcId="{E3DF0114-A35E-495D-B7A6-A92C322CB58D}" destId="{3FE91A46-0000-4CDB-BECC-44A9725B0439}" srcOrd="6" destOrd="0" presId="urn:microsoft.com/office/officeart/2005/8/layout/vList2"/>
    <dgm:cxn modelId="{4A8C50B0-D7D3-40F1-9A26-4E58218B7A1E}" type="presParOf" srcId="{E3DF0114-A35E-495D-B7A6-A92C322CB58D}" destId="{950A1DCD-2411-4F57-A884-1AA93FDC66E7}" srcOrd="7" destOrd="0" presId="urn:microsoft.com/office/officeart/2005/8/layout/vList2"/>
    <dgm:cxn modelId="{1007424E-EE0B-4C93-84A7-EEB62C969782}" type="presParOf" srcId="{E3DF0114-A35E-495D-B7A6-A92C322CB58D}" destId="{266D6E19-47D9-4F2E-942E-7A410A01DD5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4AD72E-3AC2-473D-B4EF-8ECB6DCD6863}" type="doc">
      <dgm:prSet loTypeId="urn:microsoft.com/office/officeart/2005/8/layout/hList1" loCatId="list" qsTypeId="urn:microsoft.com/office/officeart/2005/8/quickstyle/simple4" qsCatId="simple" csTypeId="urn:microsoft.com/office/officeart/2005/8/colors/accent1_2" csCatId="accent1"/>
      <dgm:spPr/>
      <dgm:t>
        <a:bodyPr/>
        <a:lstStyle/>
        <a:p>
          <a:endParaRPr lang="en-US"/>
        </a:p>
      </dgm:t>
    </dgm:pt>
    <dgm:pt modelId="{47437BA6-D311-4D2C-AFEF-BA1662B1CDC8}">
      <dgm:prSet/>
      <dgm:spPr/>
      <dgm:t>
        <a:bodyPr/>
        <a:lstStyle/>
        <a:p>
          <a:r>
            <a:rPr lang="fr-FR" dirty="0"/>
            <a:t>Le numérique nous offre de nombreux atouts qui peuvent nous aider à surveiller, à agir et à prévenir. On peut citer :</a:t>
          </a:r>
          <a:endParaRPr lang="en-US" dirty="0"/>
        </a:p>
      </dgm:t>
    </dgm:pt>
    <dgm:pt modelId="{D492156F-4B87-4DD8-95EE-C21681F521B5}" type="parTrans" cxnId="{01292402-79A5-4F25-B4DD-31202028E618}">
      <dgm:prSet/>
      <dgm:spPr/>
      <dgm:t>
        <a:bodyPr/>
        <a:lstStyle/>
        <a:p>
          <a:endParaRPr lang="en-US"/>
        </a:p>
      </dgm:t>
    </dgm:pt>
    <dgm:pt modelId="{D36FAB1F-95AF-4485-ACD1-68DE6CCAE7E1}" type="sibTrans" cxnId="{01292402-79A5-4F25-B4DD-31202028E618}">
      <dgm:prSet/>
      <dgm:spPr/>
      <dgm:t>
        <a:bodyPr/>
        <a:lstStyle/>
        <a:p>
          <a:endParaRPr lang="en-US"/>
        </a:p>
      </dgm:t>
    </dgm:pt>
    <dgm:pt modelId="{ABCF1C7A-7007-4B5B-BE13-7AD06BE04464}">
      <dgm:prSet/>
      <dgm:spPr/>
      <dgm:t>
        <a:bodyPr/>
        <a:lstStyle/>
        <a:p>
          <a:r>
            <a:rPr lang="fr-FR" dirty="0"/>
            <a:t>Pour surveiller :</a:t>
          </a:r>
          <a:endParaRPr lang="en-US" dirty="0"/>
        </a:p>
      </dgm:t>
    </dgm:pt>
    <dgm:pt modelId="{DD02BF6C-11AA-42B1-BC0E-B128130CF07E}" type="parTrans" cxnId="{7706EB19-605E-44F5-84F1-0DC8D08B8CBA}">
      <dgm:prSet/>
      <dgm:spPr/>
      <dgm:t>
        <a:bodyPr/>
        <a:lstStyle/>
        <a:p>
          <a:endParaRPr lang="en-US"/>
        </a:p>
      </dgm:t>
    </dgm:pt>
    <dgm:pt modelId="{851D3A23-8F37-4B16-B136-D3E513E4DB95}" type="sibTrans" cxnId="{7706EB19-605E-44F5-84F1-0DC8D08B8CBA}">
      <dgm:prSet/>
      <dgm:spPr/>
      <dgm:t>
        <a:bodyPr/>
        <a:lstStyle/>
        <a:p>
          <a:endParaRPr lang="en-US"/>
        </a:p>
      </dgm:t>
    </dgm:pt>
    <dgm:pt modelId="{B5393FF3-0BCB-479E-93BA-5F60ED30354E}">
      <dgm:prSet/>
      <dgm:spPr/>
      <dgm:t>
        <a:bodyPr/>
        <a:lstStyle/>
        <a:p>
          <a:r>
            <a:rPr lang="fr-FR" dirty="0"/>
            <a:t>Des webcams connectées au réseau, permettant de voir la situation en temps réel.</a:t>
          </a:r>
          <a:endParaRPr lang="en-US" dirty="0"/>
        </a:p>
      </dgm:t>
    </dgm:pt>
    <dgm:pt modelId="{A5C2F3EA-274B-49F3-B21D-C0BA667952A1}" type="parTrans" cxnId="{8A30A335-676D-480F-B99F-D688CB426CB2}">
      <dgm:prSet/>
      <dgm:spPr/>
      <dgm:t>
        <a:bodyPr/>
        <a:lstStyle/>
        <a:p>
          <a:endParaRPr lang="en-US"/>
        </a:p>
      </dgm:t>
    </dgm:pt>
    <dgm:pt modelId="{BA409A72-30F0-4955-8BCA-BE0B441164F0}" type="sibTrans" cxnId="{8A30A335-676D-480F-B99F-D688CB426CB2}">
      <dgm:prSet/>
      <dgm:spPr/>
      <dgm:t>
        <a:bodyPr/>
        <a:lstStyle/>
        <a:p>
          <a:endParaRPr lang="en-US"/>
        </a:p>
      </dgm:t>
    </dgm:pt>
    <dgm:pt modelId="{A5E5FFFB-6E2D-480E-A1A0-75E1D62F7A15}">
      <dgm:prSet/>
      <dgm:spPr/>
      <dgm:t>
        <a:bodyPr/>
        <a:lstStyle/>
        <a:p>
          <a:r>
            <a:rPr lang="fr-FR" dirty="0"/>
            <a:t>Des satellites qui ont presque toujours une caméra vers la planète surveillée en temps presque réel par des spécialistes.</a:t>
          </a:r>
          <a:endParaRPr lang="en-US" dirty="0"/>
        </a:p>
      </dgm:t>
    </dgm:pt>
    <dgm:pt modelId="{501D06A7-D131-4D0E-A19F-FFEFF13307C3}" type="parTrans" cxnId="{DA09CE4C-E42F-408A-9197-5C946ACAF772}">
      <dgm:prSet/>
      <dgm:spPr/>
      <dgm:t>
        <a:bodyPr/>
        <a:lstStyle/>
        <a:p>
          <a:endParaRPr lang="en-US"/>
        </a:p>
      </dgm:t>
    </dgm:pt>
    <dgm:pt modelId="{09A068BC-E805-4EA2-A852-E8875CE64033}" type="sibTrans" cxnId="{DA09CE4C-E42F-408A-9197-5C946ACAF772}">
      <dgm:prSet/>
      <dgm:spPr/>
      <dgm:t>
        <a:bodyPr/>
        <a:lstStyle/>
        <a:p>
          <a:endParaRPr lang="en-US"/>
        </a:p>
      </dgm:t>
    </dgm:pt>
    <dgm:pt modelId="{BD421DD7-4639-4617-A448-9EEA2D672C5B}">
      <dgm:prSet/>
      <dgm:spPr/>
      <dgm:t>
        <a:bodyPr/>
        <a:lstStyle/>
        <a:p>
          <a:r>
            <a:rPr lang="fr-FR" dirty="0"/>
            <a:t>Des capteurs partout sur la planète.</a:t>
          </a:r>
          <a:endParaRPr lang="en-US" dirty="0"/>
        </a:p>
      </dgm:t>
    </dgm:pt>
    <dgm:pt modelId="{EC4CCEEE-0BCE-432C-8A83-DF03C93F4463}" type="parTrans" cxnId="{353C08D2-D5BA-407D-BF58-EB9F6F6A21A6}">
      <dgm:prSet/>
      <dgm:spPr/>
      <dgm:t>
        <a:bodyPr/>
        <a:lstStyle/>
        <a:p>
          <a:endParaRPr lang="en-US"/>
        </a:p>
      </dgm:t>
    </dgm:pt>
    <dgm:pt modelId="{35250929-9C8D-4359-8DC0-43BCA2CBA824}" type="sibTrans" cxnId="{353C08D2-D5BA-407D-BF58-EB9F6F6A21A6}">
      <dgm:prSet/>
      <dgm:spPr/>
      <dgm:t>
        <a:bodyPr/>
        <a:lstStyle/>
        <a:p>
          <a:endParaRPr lang="en-US"/>
        </a:p>
      </dgm:t>
    </dgm:pt>
    <dgm:pt modelId="{54CC24A8-4916-406A-8C66-721C8C2F4AE2}">
      <dgm:prSet/>
      <dgm:spPr/>
      <dgm:t>
        <a:bodyPr/>
        <a:lstStyle/>
        <a:p>
          <a:r>
            <a:rPr lang="fr-FR" dirty="0"/>
            <a:t>Pour agir :</a:t>
          </a:r>
          <a:endParaRPr lang="en-US" dirty="0"/>
        </a:p>
      </dgm:t>
    </dgm:pt>
    <dgm:pt modelId="{9B80B2F1-070E-479F-B673-CBFBF8FBE549}" type="parTrans" cxnId="{411FA8C0-B970-46AC-BAD3-FDBEC0FF3968}">
      <dgm:prSet/>
      <dgm:spPr/>
      <dgm:t>
        <a:bodyPr/>
        <a:lstStyle/>
        <a:p>
          <a:endParaRPr lang="en-US"/>
        </a:p>
      </dgm:t>
    </dgm:pt>
    <dgm:pt modelId="{B1698420-CC5E-4F9C-B9EA-9673F6CC82B2}" type="sibTrans" cxnId="{411FA8C0-B970-46AC-BAD3-FDBEC0FF3968}">
      <dgm:prSet/>
      <dgm:spPr/>
      <dgm:t>
        <a:bodyPr/>
        <a:lstStyle/>
        <a:p>
          <a:endParaRPr lang="en-US"/>
        </a:p>
      </dgm:t>
    </dgm:pt>
    <dgm:pt modelId="{98890F9F-DB3A-43BA-8EB6-B9AD27878C4F}">
      <dgm:prSet/>
      <dgm:spPr/>
      <dgm:t>
        <a:bodyPr/>
        <a:lstStyle/>
        <a:p>
          <a:r>
            <a:rPr lang="fr-FR" dirty="0"/>
            <a:t>Des revenus ;</a:t>
          </a:r>
          <a:endParaRPr lang="en-US" dirty="0"/>
        </a:p>
      </dgm:t>
    </dgm:pt>
    <dgm:pt modelId="{AE88EF44-41BB-4AED-A25C-F0F73E47DDDC}" type="parTrans" cxnId="{7C77A2F9-2393-4181-B974-06F0265F1B50}">
      <dgm:prSet/>
      <dgm:spPr/>
      <dgm:t>
        <a:bodyPr/>
        <a:lstStyle/>
        <a:p>
          <a:endParaRPr lang="en-US"/>
        </a:p>
      </dgm:t>
    </dgm:pt>
    <dgm:pt modelId="{2F57F54C-CF59-4E73-B21B-B798144B4008}" type="sibTrans" cxnId="{7C77A2F9-2393-4181-B974-06F0265F1B50}">
      <dgm:prSet/>
      <dgm:spPr/>
      <dgm:t>
        <a:bodyPr/>
        <a:lstStyle/>
        <a:p>
          <a:endParaRPr lang="en-US"/>
        </a:p>
      </dgm:t>
    </dgm:pt>
    <dgm:pt modelId="{6CED99CF-CB3B-42CD-B148-996C03D54094}">
      <dgm:prSet/>
      <dgm:spPr/>
      <dgm:t>
        <a:bodyPr/>
        <a:lstStyle/>
        <a:p>
          <a:r>
            <a:rPr lang="fr-FR" dirty="0"/>
            <a:t>Des moyens pour prévenir des millions de volontaires.</a:t>
          </a:r>
          <a:endParaRPr lang="en-US" dirty="0"/>
        </a:p>
      </dgm:t>
    </dgm:pt>
    <dgm:pt modelId="{FDDE7A80-66F0-4C6A-A2F2-8057A5F05220}" type="parTrans" cxnId="{11E8257D-4351-4052-8D87-374880117959}">
      <dgm:prSet/>
      <dgm:spPr/>
      <dgm:t>
        <a:bodyPr/>
        <a:lstStyle/>
        <a:p>
          <a:endParaRPr lang="en-US"/>
        </a:p>
      </dgm:t>
    </dgm:pt>
    <dgm:pt modelId="{016497B1-7120-411F-BFE0-5DA144E7094C}" type="sibTrans" cxnId="{11E8257D-4351-4052-8D87-374880117959}">
      <dgm:prSet/>
      <dgm:spPr/>
      <dgm:t>
        <a:bodyPr/>
        <a:lstStyle/>
        <a:p>
          <a:endParaRPr lang="en-US"/>
        </a:p>
      </dgm:t>
    </dgm:pt>
    <dgm:pt modelId="{6D43F7C4-5989-4E5C-A6E1-AD557E903F23}">
      <dgm:prSet/>
      <dgm:spPr/>
      <dgm:t>
        <a:bodyPr/>
        <a:lstStyle/>
        <a:p>
          <a:r>
            <a:rPr lang="fr-FR" dirty="0"/>
            <a:t>Des robots pour atteindre les endroits inaccessibles ou dangereux.</a:t>
          </a:r>
          <a:endParaRPr lang="en-US" dirty="0"/>
        </a:p>
      </dgm:t>
    </dgm:pt>
    <dgm:pt modelId="{0FCF8870-8EBA-43C3-AD0E-084D3C949985}" type="parTrans" cxnId="{5B9058F3-DC79-4B87-A1C6-FF60FFAC2F24}">
      <dgm:prSet/>
      <dgm:spPr/>
      <dgm:t>
        <a:bodyPr/>
        <a:lstStyle/>
        <a:p>
          <a:endParaRPr lang="en-US"/>
        </a:p>
      </dgm:t>
    </dgm:pt>
    <dgm:pt modelId="{87A48321-073C-4F76-9218-58B32B44136D}" type="sibTrans" cxnId="{5B9058F3-DC79-4B87-A1C6-FF60FFAC2F24}">
      <dgm:prSet/>
      <dgm:spPr/>
      <dgm:t>
        <a:bodyPr/>
        <a:lstStyle/>
        <a:p>
          <a:endParaRPr lang="en-US"/>
        </a:p>
      </dgm:t>
    </dgm:pt>
    <dgm:pt modelId="{014E5E3F-3CAA-4941-9468-B762EBA5D878}">
      <dgm:prSet/>
      <dgm:spPr/>
      <dgm:t>
        <a:bodyPr/>
        <a:lstStyle/>
        <a:p>
          <a:r>
            <a:rPr lang="fr-FR" dirty="0"/>
            <a:t>Pour prévenir :</a:t>
          </a:r>
          <a:endParaRPr lang="en-US" dirty="0"/>
        </a:p>
      </dgm:t>
    </dgm:pt>
    <dgm:pt modelId="{32723F8D-84FC-4477-BB08-D3E09CC53BC4}" type="parTrans" cxnId="{7BE7A901-D92C-45C7-AAAF-FB01E0F6AD97}">
      <dgm:prSet/>
      <dgm:spPr/>
      <dgm:t>
        <a:bodyPr/>
        <a:lstStyle/>
        <a:p>
          <a:endParaRPr lang="en-US"/>
        </a:p>
      </dgm:t>
    </dgm:pt>
    <dgm:pt modelId="{7D36DE5F-28C3-48A4-A182-C1CF2A8785AE}" type="sibTrans" cxnId="{7BE7A901-D92C-45C7-AAAF-FB01E0F6AD97}">
      <dgm:prSet/>
      <dgm:spPr/>
      <dgm:t>
        <a:bodyPr/>
        <a:lstStyle/>
        <a:p>
          <a:endParaRPr lang="en-US"/>
        </a:p>
      </dgm:t>
    </dgm:pt>
    <dgm:pt modelId="{E38676D9-FD64-4604-8F6A-6802D28AD171}">
      <dgm:prSet/>
      <dgm:spPr/>
      <dgm:t>
        <a:bodyPr/>
        <a:lstStyle/>
        <a:p>
          <a:r>
            <a:rPr lang="fr-FR" dirty="0"/>
            <a:t>La possibilité d’atteindre presque la moitié de la population mondiale pour prévenir du danger climatique et convaincre de la nécessité d’agir.</a:t>
          </a:r>
          <a:endParaRPr lang="en-US" dirty="0"/>
        </a:p>
      </dgm:t>
    </dgm:pt>
    <dgm:pt modelId="{57D28321-3F7F-4369-BBD7-37D237041CA8}" type="parTrans" cxnId="{39D22613-60B3-4930-82C7-6A9792527D55}">
      <dgm:prSet/>
      <dgm:spPr/>
      <dgm:t>
        <a:bodyPr/>
        <a:lstStyle/>
        <a:p>
          <a:endParaRPr lang="en-US"/>
        </a:p>
      </dgm:t>
    </dgm:pt>
    <dgm:pt modelId="{20E8FCF8-CEE9-45EE-A513-CB79E49028E6}" type="sibTrans" cxnId="{39D22613-60B3-4930-82C7-6A9792527D55}">
      <dgm:prSet/>
      <dgm:spPr/>
      <dgm:t>
        <a:bodyPr/>
        <a:lstStyle/>
        <a:p>
          <a:endParaRPr lang="en-US"/>
        </a:p>
      </dgm:t>
    </dgm:pt>
    <dgm:pt modelId="{36487B3C-B2E9-47A8-9AD1-705625CFD869}" type="pres">
      <dgm:prSet presAssocID="{8D4AD72E-3AC2-473D-B4EF-8ECB6DCD6863}" presName="Name0" presStyleCnt="0">
        <dgm:presLayoutVars>
          <dgm:dir/>
          <dgm:animLvl val="lvl"/>
          <dgm:resizeHandles val="exact"/>
        </dgm:presLayoutVars>
      </dgm:prSet>
      <dgm:spPr/>
    </dgm:pt>
    <dgm:pt modelId="{F99B2514-6131-47F3-96B0-40E5162F83DD}" type="pres">
      <dgm:prSet presAssocID="{47437BA6-D311-4D2C-AFEF-BA1662B1CDC8}" presName="composite" presStyleCnt="0"/>
      <dgm:spPr/>
    </dgm:pt>
    <dgm:pt modelId="{7094D7E2-9D8F-4692-A4E7-D64066F03C35}" type="pres">
      <dgm:prSet presAssocID="{47437BA6-D311-4D2C-AFEF-BA1662B1CDC8}" presName="parTx" presStyleLbl="alignNode1" presStyleIdx="0" presStyleCnt="1">
        <dgm:presLayoutVars>
          <dgm:chMax val="0"/>
          <dgm:chPref val="0"/>
          <dgm:bulletEnabled val="1"/>
        </dgm:presLayoutVars>
      </dgm:prSet>
      <dgm:spPr/>
    </dgm:pt>
    <dgm:pt modelId="{97CDDCB0-C22E-44A4-A556-34D99241F2D7}" type="pres">
      <dgm:prSet presAssocID="{47437BA6-D311-4D2C-AFEF-BA1662B1CDC8}" presName="desTx" presStyleLbl="alignAccFollowNode1" presStyleIdx="0" presStyleCnt="1">
        <dgm:presLayoutVars>
          <dgm:bulletEnabled val="1"/>
        </dgm:presLayoutVars>
      </dgm:prSet>
      <dgm:spPr/>
    </dgm:pt>
  </dgm:ptLst>
  <dgm:cxnLst>
    <dgm:cxn modelId="{7BE7A901-D92C-45C7-AAAF-FB01E0F6AD97}" srcId="{47437BA6-D311-4D2C-AFEF-BA1662B1CDC8}" destId="{014E5E3F-3CAA-4941-9468-B762EBA5D878}" srcOrd="2" destOrd="0" parTransId="{32723F8D-84FC-4477-BB08-D3E09CC53BC4}" sibTransId="{7D36DE5F-28C3-48A4-A182-C1CF2A8785AE}"/>
    <dgm:cxn modelId="{01292402-79A5-4F25-B4DD-31202028E618}" srcId="{8D4AD72E-3AC2-473D-B4EF-8ECB6DCD6863}" destId="{47437BA6-D311-4D2C-AFEF-BA1662B1CDC8}" srcOrd="0" destOrd="0" parTransId="{D492156F-4B87-4DD8-95EE-C21681F521B5}" sibTransId="{D36FAB1F-95AF-4485-ACD1-68DE6CCAE7E1}"/>
    <dgm:cxn modelId="{A65E6803-8BDD-463B-94F1-7559A499E4EC}" type="presOf" srcId="{8D4AD72E-3AC2-473D-B4EF-8ECB6DCD6863}" destId="{36487B3C-B2E9-47A8-9AD1-705625CFD869}" srcOrd="0" destOrd="0" presId="urn:microsoft.com/office/officeart/2005/8/layout/hList1"/>
    <dgm:cxn modelId="{39D22613-60B3-4930-82C7-6A9792527D55}" srcId="{014E5E3F-3CAA-4941-9468-B762EBA5D878}" destId="{E38676D9-FD64-4604-8F6A-6802D28AD171}" srcOrd="0" destOrd="0" parTransId="{57D28321-3F7F-4369-BBD7-37D237041CA8}" sibTransId="{20E8FCF8-CEE9-45EE-A513-CB79E49028E6}"/>
    <dgm:cxn modelId="{8C22D615-C038-483D-8D7F-79AFC53D7706}" type="presOf" srcId="{E38676D9-FD64-4604-8F6A-6802D28AD171}" destId="{97CDDCB0-C22E-44A4-A556-34D99241F2D7}" srcOrd="0" destOrd="9" presId="urn:microsoft.com/office/officeart/2005/8/layout/hList1"/>
    <dgm:cxn modelId="{7706EB19-605E-44F5-84F1-0DC8D08B8CBA}" srcId="{47437BA6-D311-4D2C-AFEF-BA1662B1CDC8}" destId="{ABCF1C7A-7007-4B5B-BE13-7AD06BE04464}" srcOrd="0" destOrd="0" parTransId="{DD02BF6C-11AA-42B1-BC0E-B128130CF07E}" sibTransId="{851D3A23-8F37-4B16-B136-D3E513E4DB95}"/>
    <dgm:cxn modelId="{7A1F5731-773F-48A5-91A0-EEF6C6A202A4}" type="presOf" srcId="{6CED99CF-CB3B-42CD-B148-996C03D54094}" destId="{97CDDCB0-C22E-44A4-A556-34D99241F2D7}" srcOrd="0" destOrd="6" presId="urn:microsoft.com/office/officeart/2005/8/layout/hList1"/>
    <dgm:cxn modelId="{8A30A335-676D-480F-B99F-D688CB426CB2}" srcId="{ABCF1C7A-7007-4B5B-BE13-7AD06BE04464}" destId="{B5393FF3-0BCB-479E-93BA-5F60ED30354E}" srcOrd="0" destOrd="0" parTransId="{A5C2F3EA-274B-49F3-B21D-C0BA667952A1}" sibTransId="{BA409A72-30F0-4955-8BCA-BE0B441164F0}"/>
    <dgm:cxn modelId="{03F0653F-01D2-4545-ABB1-A49E135696F6}" type="presOf" srcId="{54CC24A8-4916-406A-8C66-721C8C2F4AE2}" destId="{97CDDCB0-C22E-44A4-A556-34D99241F2D7}" srcOrd="0" destOrd="4" presId="urn:microsoft.com/office/officeart/2005/8/layout/hList1"/>
    <dgm:cxn modelId="{DA09CE4C-E42F-408A-9197-5C946ACAF772}" srcId="{ABCF1C7A-7007-4B5B-BE13-7AD06BE04464}" destId="{A5E5FFFB-6E2D-480E-A1A0-75E1D62F7A15}" srcOrd="1" destOrd="0" parTransId="{501D06A7-D131-4D0E-A19F-FFEFF13307C3}" sibTransId="{09A068BC-E805-4EA2-A852-E8875CE64033}"/>
    <dgm:cxn modelId="{7E72097C-F24C-4630-93CD-29DE9A999F74}" type="presOf" srcId="{A5E5FFFB-6E2D-480E-A1A0-75E1D62F7A15}" destId="{97CDDCB0-C22E-44A4-A556-34D99241F2D7}" srcOrd="0" destOrd="2" presId="urn:microsoft.com/office/officeart/2005/8/layout/hList1"/>
    <dgm:cxn modelId="{11E8257D-4351-4052-8D87-374880117959}" srcId="{54CC24A8-4916-406A-8C66-721C8C2F4AE2}" destId="{6CED99CF-CB3B-42CD-B148-996C03D54094}" srcOrd="1" destOrd="0" parTransId="{FDDE7A80-66F0-4C6A-A2F2-8057A5F05220}" sibTransId="{016497B1-7120-411F-BFE0-5DA144E7094C}"/>
    <dgm:cxn modelId="{9C759D89-81FC-4605-98E4-BDC80E702A67}" type="presOf" srcId="{6D43F7C4-5989-4E5C-A6E1-AD557E903F23}" destId="{97CDDCB0-C22E-44A4-A556-34D99241F2D7}" srcOrd="0" destOrd="7" presId="urn:microsoft.com/office/officeart/2005/8/layout/hList1"/>
    <dgm:cxn modelId="{0AF2FCAD-BFB1-426A-A567-2CDAB3EB8FAB}" type="presOf" srcId="{B5393FF3-0BCB-479E-93BA-5F60ED30354E}" destId="{97CDDCB0-C22E-44A4-A556-34D99241F2D7}" srcOrd="0" destOrd="1" presId="urn:microsoft.com/office/officeart/2005/8/layout/hList1"/>
    <dgm:cxn modelId="{411FA8C0-B970-46AC-BAD3-FDBEC0FF3968}" srcId="{47437BA6-D311-4D2C-AFEF-BA1662B1CDC8}" destId="{54CC24A8-4916-406A-8C66-721C8C2F4AE2}" srcOrd="1" destOrd="0" parTransId="{9B80B2F1-070E-479F-B673-CBFBF8FBE549}" sibTransId="{B1698420-CC5E-4F9C-B9EA-9673F6CC82B2}"/>
    <dgm:cxn modelId="{187621C4-B78E-45B9-AE09-AA7E8CDF6D3E}" type="presOf" srcId="{47437BA6-D311-4D2C-AFEF-BA1662B1CDC8}" destId="{7094D7E2-9D8F-4692-A4E7-D64066F03C35}" srcOrd="0" destOrd="0" presId="urn:microsoft.com/office/officeart/2005/8/layout/hList1"/>
    <dgm:cxn modelId="{353C08D2-D5BA-407D-BF58-EB9F6F6A21A6}" srcId="{ABCF1C7A-7007-4B5B-BE13-7AD06BE04464}" destId="{BD421DD7-4639-4617-A448-9EEA2D672C5B}" srcOrd="2" destOrd="0" parTransId="{EC4CCEEE-0BCE-432C-8A83-DF03C93F4463}" sibTransId="{35250929-9C8D-4359-8DC0-43BCA2CBA824}"/>
    <dgm:cxn modelId="{6722B5DA-4EDA-4E26-96C4-17963EB975FC}" type="presOf" srcId="{ABCF1C7A-7007-4B5B-BE13-7AD06BE04464}" destId="{97CDDCB0-C22E-44A4-A556-34D99241F2D7}" srcOrd="0" destOrd="0" presId="urn:microsoft.com/office/officeart/2005/8/layout/hList1"/>
    <dgm:cxn modelId="{0AF5B7DD-FC0A-4470-87A1-BB74AA310927}" type="presOf" srcId="{98890F9F-DB3A-43BA-8EB6-B9AD27878C4F}" destId="{97CDDCB0-C22E-44A4-A556-34D99241F2D7}" srcOrd="0" destOrd="5" presId="urn:microsoft.com/office/officeart/2005/8/layout/hList1"/>
    <dgm:cxn modelId="{944E9DE1-C859-44F2-B4E6-E64737EBDC85}" type="presOf" srcId="{BD421DD7-4639-4617-A448-9EEA2D672C5B}" destId="{97CDDCB0-C22E-44A4-A556-34D99241F2D7}" srcOrd="0" destOrd="3" presId="urn:microsoft.com/office/officeart/2005/8/layout/hList1"/>
    <dgm:cxn modelId="{CC6B94E7-7342-4CD6-81DB-D5A17CCBE0EB}" type="presOf" srcId="{014E5E3F-3CAA-4941-9468-B762EBA5D878}" destId="{97CDDCB0-C22E-44A4-A556-34D99241F2D7}" srcOrd="0" destOrd="8" presId="urn:microsoft.com/office/officeart/2005/8/layout/hList1"/>
    <dgm:cxn modelId="{5B9058F3-DC79-4B87-A1C6-FF60FFAC2F24}" srcId="{54CC24A8-4916-406A-8C66-721C8C2F4AE2}" destId="{6D43F7C4-5989-4E5C-A6E1-AD557E903F23}" srcOrd="2" destOrd="0" parTransId="{0FCF8870-8EBA-43C3-AD0E-084D3C949985}" sibTransId="{87A48321-073C-4F76-9218-58B32B44136D}"/>
    <dgm:cxn modelId="{7C77A2F9-2393-4181-B974-06F0265F1B50}" srcId="{54CC24A8-4916-406A-8C66-721C8C2F4AE2}" destId="{98890F9F-DB3A-43BA-8EB6-B9AD27878C4F}" srcOrd="0" destOrd="0" parTransId="{AE88EF44-41BB-4AED-A25C-F0F73E47DDDC}" sibTransId="{2F57F54C-CF59-4E73-B21B-B798144B4008}"/>
    <dgm:cxn modelId="{81DD2076-CE4E-4DE4-91CC-65E25003374C}" type="presParOf" srcId="{36487B3C-B2E9-47A8-9AD1-705625CFD869}" destId="{F99B2514-6131-47F3-96B0-40E5162F83DD}" srcOrd="0" destOrd="0" presId="urn:microsoft.com/office/officeart/2005/8/layout/hList1"/>
    <dgm:cxn modelId="{6608F802-B957-42FB-9074-1AA30338BD22}" type="presParOf" srcId="{F99B2514-6131-47F3-96B0-40E5162F83DD}" destId="{7094D7E2-9D8F-4692-A4E7-D64066F03C35}" srcOrd="0" destOrd="0" presId="urn:microsoft.com/office/officeart/2005/8/layout/hList1"/>
    <dgm:cxn modelId="{2A3175B6-B45D-4594-827C-DEC7F32BEADD}" type="presParOf" srcId="{F99B2514-6131-47F3-96B0-40E5162F83DD}" destId="{97CDDCB0-C22E-44A4-A556-34D99241F2D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862EBD-320A-4E7A-A3D7-34CDD7A7796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0E30678-3DCC-444E-B538-C6E6DCE0858B}">
      <dgm:prSet/>
      <dgm:spPr/>
      <dgm:t>
        <a:bodyPr/>
        <a:lstStyle/>
        <a:p>
          <a:r>
            <a:rPr lang="fr-FR" b="0" i="0"/>
            <a:t>La technologie est omniprésente dans la résolution des problèmes contemporains. En fait, c’est le moyen le plus efficace de faire passer une solution à l’échelle supérieure, puisque les technologies numériques sont les seuls outils qui peuvent atteindre des millions de personnes simultanément.</a:t>
          </a:r>
          <a:endParaRPr lang="en-US"/>
        </a:p>
      </dgm:t>
    </dgm:pt>
    <dgm:pt modelId="{234E630D-CB04-4B22-8E50-435837CCD3AC}" type="parTrans" cxnId="{B059385D-3E21-40EA-9B69-05D7A971F21E}">
      <dgm:prSet/>
      <dgm:spPr/>
      <dgm:t>
        <a:bodyPr/>
        <a:lstStyle/>
        <a:p>
          <a:endParaRPr lang="en-US"/>
        </a:p>
      </dgm:t>
    </dgm:pt>
    <dgm:pt modelId="{33CBCB40-DC10-4957-927F-CCFDA97C0F08}" type="sibTrans" cxnId="{B059385D-3E21-40EA-9B69-05D7A971F21E}">
      <dgm:prSet/>
      <dgm:spPr/>
      <dgm:t>
        <a:bodyPr/>
        <a:lstStyle/>
        <a:p>
          <a:endParaRPr lang="en-US"/>
        </a:p>
      </dgm:t>
    </dgm:pt>
    <dgm:pt modelId="{EA91BC4B-EFE6-4785-9292-1A04765E13A0}">
      <dgm:prSet/>
      <dgm:spPr/>
      <dgm:t>
        <a:bodyPr/>
        <a:lstStyle/>
        <a:p>
          <a:r>
            <a:rPr lang="fr-FR" b="0" i="0"/>
            <a:t>Les</a:t>
          </a:r>
          <a:r>
            <a:rPr lang="fr-FR" b="0" i="1"/>
            <a:t> transitions numériques et écologiques</a:t>
          </a:r>
          <a:r>
            <a:rPr lang="fr-FR" b="0" i="0"/>
            <a:t> ne peuvent pas exister séparément. Elles doivent aller de pair pour atteindre leurs objectifs. L’enjeu est de rendre obligatoire l’écoconception des principaux services numériques destinés aux citoyens. La </a:t>
          </a:r>
          <a:r>
            <a:rPr lang="fr-FR" b="0" i="1"/>
            <a:t>transition énergétique</a:t>
          </a:r>
          <a:r>
            <a:rPr lang="fr-FR" b="0" i="0"/>
            <a:t> se fera par l’analyse du cycle de vie de nos équipements et de leur usage afin de minimiser l’impact environnemental.</a:t>
          </a:r>
          <a:endParaRPr lang="en-US"/>
        </a:p>
      </dgm:t>
    </dgm:pt>
    <dgm:pt modelId="{D7D01F09-06F8-4D5E-871B-50D2E9D7729C}" type="parTrans" cxnId="{5FAD11FB-FA31-432B-8A08-01201663A6B9}">
      <dgm:prSet/>
      <dgm:spPr/>
      <dgm:t>
        <a:bodyPr/>
        <a:lstStyle/>
        <a:p>
          <a:endParaRPr lang="en-US"/>
        </a:p>
      </dgm:t>
    </dgm:pt>
    <dgm:pt modelId="{5CB149A0-221D-4528-922F-47BE1437F633}" type="sibTrans" cxnId="{5FAD11FB-FA31-432B-8A08-01201663A6B9}">
      <dgm:prSet/>
      <dgm:spPr/>
      <dgm:t>
        <a:bodyPr/>
        <a:lstStyle/>
        <a:p>
          <a:endParaRPr lang="en-US"/>
        </a:p>
      </dgm:t>
    </dgm:pt>
    <dgm:pt modelId="{A25AC31E-7C71-46DE-AA19-E461C497386F}" type="pres">
      <dgm:prSet presAssocID="{8B862EBD-320A-4E7A-A3D7-34CDD7A7796E}" presName="linear" presStyleCnt="0">
        <dgm:presLayoutVars>
          <dgm:animLvl val="lvl"/>
          <dgm:resizeHandles val="exact"/>
        </dgm:presLayoutVars>
      </dgm:prSet>
      <dgm:spPr/>
    </dgm:pt>
    <dgm:pt modelId="{FF0E3506-BF11-4769-AA7B-DB47F17B6113}" type="pres">
      <dgm:prSet presAssocID="{90E30678-3DCC-444E-B538-C6E6DCE0858B}" presName="parentText" presStyleLbl="node1" presStyleIdx="0" presStyleCnt="2">
        <dgm:presLayoutVars>
          <dgm:chMax val="0"/>
          <dgm:bulletEnabled val="1"/>
        </dgm:presLayoutVars>
      </dgm:prSet>
      <dgm:spPr/>
    </dgm:pt>
    <dgm:pt modelId="{583E218B-02DC-4E12-9745-2946DFF6825E}" type="pres">
      <dgm:prSet presAssocID="{33CBCB40-DC10-4957-927F-CCFDA97C0F08}" presName="spacer" presStyleCnt="0"/>
      <dgm:spPr/>
    </dgm:pt>
    <dgm:pt modelId="{99C38401-DC54-49E2-A354-166D41C7D12C}" type="pres">
      <dgm:prSet presAssocID="{EA91BC4B-EFE6-4785-9292-1A04765E13A0}" presName="parentText" presStyleLbl="node1" presStyleIdx="1" presStyleCnt="2">
        <dgm:presLayoutVars>
          <dgm:chMax val="0"/>
          <dgm:bulletEnabled val="1"/>
        </dgm:presLayoutVars>
      </dgm:prSet>
      <dgm:spPr/>
    </dgm:pt>
  </dgm:ptLst>
  <dgm:cxnLst>
    <dgm:cxn modelId="{2B60BF27-B9DF-4524-B7CF-A75B233C432E}" type="presOf" srcId="{90E30678-3DCC-444E-B538-C6E6DCE0858B}" destId="{FF0E3506-BF11-4769-AA7B-DB47F17B6113}" srcOrd="0" destOrd="0" presId="urn:microsoft.com/office/officeart/2005/8/layout/vList2"/>
    <dgm:cxn modelId="{13A56B2B-B427-4073-AF54-E2499E083E23}" type="presOf" srcId="{8B862EBD-320A-4E7A-A3D7-34CDD7A7796E}" destId="{A25AC31E-7C71-46DE-AA19-E461C497386F}" srcOrd="0" destOrd="0" presId="urn:microsoft.com/office/officeart/2005/8/layout/vList2"/>
    <dgm:cxn modelId="{B059385D-3E21-40EA-9B69-05D7A971F21E}" srcId="{8B862EBD-320A-4E7A-A3D7-34CDD7A7796E}" destId="{90E30678-3DCC-444E-B538-C6E6DCE0858B}" srcOrd="0" destOrd="0" parTransId="{234E630D-CB04-4B22-8E50-435837CCD3AC}" sibTransId="{33CBCB40-DC10-4957-927F-CCFDA97C0F08}"/>
    <dgm:cxn modelId="{157986BB-05D8-49A6-B955-9424834D6A9E}" type="presOf" srcId="{EA91BC4B-EFE6-4785-9292-1A04765E13A0}" destId="{99C38401-DC54-49E2-A354-166D41C7D12C}" srcOrd="0" destOrd="0" presId="urn:microsoft.com/office/officeart/2005/8/layout/vList2"/>
    <dgm:cxn modelId="{5FAD11FB-FA31-432B-8A08-01201663A6B9}" srcId="{8B862EBD-320A-4E7A-A3D7-34CDD7A7796E}" destId="{EA91BC4B-EFE6-4785-9292-1A04765E13A0}" srcOrd="1" destOrd="0" parTransId="{D7D01F09-06F8-4D5E-871B-50D2E9D7729C}" sibTransId="{5CB149A0-221D-4528-922F-47BE1437F633}"/>
    <dgm:cxn modelId="{EBC9B215-80B2-444A-9C26-425619923F39}" type="presParOf" srcId="{A25AC31E-7C71-46DE-AA19-E461C497386F}" destId="{FF0E3506-BF11-4769-AA7B-DB47F17B6113}" srcOrd="0" destOrd="0" presId="urn:microsoft.com/office/officeart/2005/8/layout/vList2"/>
    <dgm:cxn modelId="{F9C858D4-C418-49F8-82CE-8434D53DA619}" type="presParOf" srcId="{A25AC31E-7C71-46DE-AA19-E461C497386F}" destId="{583E218B-02DC-4E12-9745-2946DFF6825E}" srcOrd="1" destOrd="0" presId="urn:microsoft.com/office/officeart/2005/8/layout/vList2"/>
    <dgm:cxn modelId="{78A30D31-6132-4A58-AFC5-E97FE8A52EFA}" type="presParOf" srcId="{A25AC31E-7C71-46DE-AA19-E461C497386F}" destId="{99C38401-DC54-49E2-A354-166D41C7D12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862EBD-320A-4E7A-A3D7-34CDD7A779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0E30678-3DCC-444E-B538-C6E6DCE0858B}">
      <dgm:prSet/>
      <dgm:spPr/>
      <dgm:t>
        <a:bodyPr/>
        <a:lstStyle/>
        <a:p>
          <a:r>
            <a:rPr lang="fr-FR" b="0" i="0" dirty="0"/>
            <a:t>Cependant, comme nous savons que la technologie numérique produit actuellement plus de CO₂ que le transport aérien, il peut être discutable de préconiser des solutions technologiques lorsqu’on parle de transition verte.</a:t>
          </a:r>
        </a:p>
      </dgm:t>
    </dgm:pt>
    <dgm:pt modelId="{234E630D-CB04-4B22-8E50-435837CCD3AC}" type="parTrans" cxnId="{B059385D-3E21-40EA-9B69-05D7A971F21E}">
      <dgm:prSet/>
      <dgm:spPr/>
      <dgm:t>
        <a:bodyPr/>
        <a:lstStyle/>
        <a:p>
          <a:endParaRPr lang="en-US"/>
        </a:p>
      </dgm:t>
    </dgm:pt>
    <dgm:pt modelId="{33CBCB40-DC10-4957-927F-CCFDA97C0F08}" type="sibTrans" cxnId="{B059385D-3E21-40EA-9B69-05D7A971F21E}">
      <dgm:prSet/>
      <dgm:spPr/>
      <dgm:t>
        <a:bodyPr/>
        <a:lstStyle/>
        <a:p>
          <a:endParaRPr lang="en-US"/>
        </a:p>
      </dgm:t>
    </dgm:pt>
    <dgm:pt modelId="{EA91BC4B-EFE6-4785-9292-1A04765E13A0}">
      <dgm:prSet/>
      <dgm:spPr/>
      <dgm:t>
        <a:bodyPr/>
        <a:lstStyle/>
        <a:p>
          <a:r>
            <a:rPr lang="fr-FR" b="0" i="1" dirty="0"/>
            <a:t>L’écologie numérique est donc « la discipline qui étudie l’impact environnemental des différents écosystèmes qui relient l’homme à la technologie numérique afin de limiter leurs effets néfastes sur l’environnement</a:t>
          </a:r>
          <a:r>
            <a:rPr lang="fr-FR" b="0" i="0" dirty="0"/>
            <a:t>. L’idée n’est pas d’abandonner la technologie, puisque nous en avons besoin, mais de l’utiliser de manière responsable et optimisée. Comment ?.</a:t>
          </a:r>
          <a:endParaRPr lang="en-US" dirty="0"/>
        </a:p>
      </dgm:t>
    </dgm:pt>
    <dgm:pt modelId="{D7D01F09-06F8-4D5E-871B-50D2E9D7729C}" type="parTrans" cxnId="{5FAD11FB-FA31-432B-8A08-01201663A6B9}">
      <dgm:prSet/>
      <dgm:spPr/>
      <dgm:t>
        <a:bodyPr/>
        <a:lstStyle/>
        <a:p>
          <a:endParaRPr lang="en-US"/>
        </a:p>
      </dgm:t>
    </dgm:pt>
    <dgm:pt modelId="{5CB149A0-221D-4528-922F-47BE1437F633}" type="sibTrans" cxnId="{5FAD11FB-FA31-432B-8A08-01201663A6B9}">
      <dgm:prSet/>
      <dgm:spPr/>
      <dgm:t>
        <a:bodyPr/>
        <a:lstStyle/>
        <a:p>
          <a:endParaRPr lang="en-US"/>
        </a:p>
      </dgm:t>
    </dgm:pt>
    <dgm:pt modelId="{A25AC31E-7C71-46DE-AA19-E461C497386F}" type="pres">
      <dgm:prSet presAssocID="{8B862EBD-320A-4E7A-A3D7-34CDD7A7796E}" presName="linear" presStyleCnt="0">
        <dgm:presLayoutVars>
          <dgm:animLvl val="lvl"/>
          <dgm:resizeHandles val="exact"/>
        </dgm:presLayoutVars>
      </dgm:prSet>
      <dgm:spPr/>
    </dgm:pt>
    <dgm:pt modelId="{FF0E3506-BF11-4769-AA7B-DB47F17B6113}" type="pres">
      <dgm:prSet presAssocID="{90E30678-3DCC-444E-B538-C6E6DCE0858B}" presName="parentText" presStyleLbl="node1" presStyleIdx="0" presStyleCnt="2">
        <dgm:presLayoutVars>
          <dgm:chMax val="0"/>
          <dgm:bulletEnabled val="1"/>
        </dgm:presLayoutVars>
      </dgm:prSet>
      <dgm:spPr/>
    </dgm:pt>
    <dgm:pt modelId="{583E218B-02DC-4E12-9745-2946DFF6825E}" type="pres">
      <dgm:prSet presAssocID="{33CBCB40-DC10-4957-927F-CCFDA97C0F08}" presName="spacer" presStyleCnt="0"/>
      <dgm:spPr/>
    </dgm:pt>
    <dgm:pt modelId="{99C38401-DC54-49E2-A354-166D41C7D12C}" type="pres">
      <dgm:prSet presAssocID="{EA91BC4B-EFE6-4785-9292-1A04765E13A0}" presName="parentText" presStyleLbl="node1" presStyleIdx="1" presStyleCnt="2">
        <dgm:presLayoutVars>
          <dgm:chMax val="0"/>
          <dgm:bulletEnabled val="1"/>
        </dgm:presLayoutVars>
      </dgm:prSet>
      <dgm:spPr/>
    </dgm:pt>
  </dgm:ptLst>
  <dgm:cxnLst>
    <dgm:cxn modelId="{2B60BF27-B9DF-4524-B7CF-A75B233C432E}" type="presOf" srcId="{90E30678-3DCC-444E-B538-C6E6DCE0858B}" destId="{FF0E3506-BF11-4769-AA7B-DB47F17B6113}" srcOrd="0" destOrd="0" presId="urn:microsoft.com/office/officeart/2005/8/layout/vList2"/>
    <dgm:cxn modelId="{13A56B2B-B427-4073-AF54-E2499E083E23}" type="presOf" srcId="{8B862EBD-320A-4E7A-A3D7-34CDD7A7796E}" destId="{A25AC31E-7C71-46DE-AA19-E461C497386F}" srcOrd="0" destOrd="0" presId="urn:microsoft.com/office/officeart/2005/8/layout/vList2"/>
    <dgm:cxn modelId="{B059385D-3E21-40EA-9B69-05D7A971F21E}" srcId="{8B862EBD-320A-4E7A-A3D7-34CDD7A7796E}" destId="{90E30678-3DCC-444E-B538-C6E6DCE0858B}" srcOrd="0" destOrd="0" parTransId="{234E630D-CB04-4B22-8E50-435837CCD3AC}" sibTransId="{33CBCB40-DC10-4957-927F-CCFDA97C0F08}"/>
    <dgm:cxn modelId="{157986BB-05D8-49A6-B955-9424834D6A9E}" type="presOf" srcId="{EA91BC4B-EFE6-4785-9292-1A04765E13A0}" destId="{99C38401-DC54-49E2-A354-166D41C7D12C}" srcOrd="0" destOrd="0" presId="urn:microsoft.com/office/officeart/2005/8/layout/vList2"/>
    <dgm:cxn modelId="{5FAD11FB-FA31-432B-8A08-01201663A6B9}" srcId="{8B862EBD-320A-4E7A-A3D7-34CDD7A7796E}" destId="{EA91BC4B-EFE6-4785-9292-1A04765E13A0}" srcOrd="1" destOrd="0" parTransId="{D7D01F09-06F8-4D5E-871B-50D2E9D7729C}" sibTransId="{5CB149A0-221D-4528-922F-47BE1437F633}"/>
    <dgm:cxn modelId="{EBC9B215-80B2-444A-9C26-425619923F39}" type="presParOf" srcId="{A25AC31E-7C71-46DE-AA19-E461C497386F}" destId="{FF0E3506-BF11-4769-AA7B-DB47F17B6113}" srcOrd="0" destOrd="0" presId="urn:microsoft.com/office/officeart/2005/8/layout/vList2"/>
    <dgm:cxn modelId="{F9C858D4-C418-49F8-82CE-8434D53DA619}" type="presParOf" srcId="{A25AC31E-7C71-46DE-AA19-E461C497386F}" destId="{583E218B-02DC-4E12-9745-2946DFF6825E}" srcOrd="1" destOrd="0" presId="urn:microsoft.com/office/officeart/2005/8/layout/vList2"/>
    <dgm:cxn modelId="{78A30D31-6132-4A58-AFC5-E97FE8A52EFA}" type="presParOf" srcId="{A25AC31E-7C71-46DE-AA19-E461C497386F}" destId="{99C38401-DC54-49E2-A354-166D41C7D12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862EBD-320A-4E7A-A3D7-34CDD7A779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0E30678-3DCC-444E-B538-C6E6DCE0858B}">
      <dgm:prSet/>
      <dgm:spPr/>
      <dgm:t>
        <a:bodyPr/>
        <a:lstStyle/>
        <a:p>
          <a:r>
            <a:rPr lang="fr-FR" b="0" i="0" dirty="0"/>
            <a:t>Du côté des développeurs, il est essentiel que les technologies qu’ils créent soient optimisées dès leur conception afin de consommer moins de données et d’énergie. On parle alors d’éco-conception.</a:t>
          </a:r>
        </a:p>
      </dgm:t>
    </dgm:pt>
    <dgm:pt modelId="{234E630D-CB04-4B22-8E50-435837CCD3AC}" type="parTrans" cxnId="{B059385D-3E21-40EA-9B69-05D7A971F21E}">
      <dgm:prSet/>
      <dgm:spPr/>
      <dgm:t>
        <a:bodyPr/>
        <a:lstStyle/>
        <a:p>
          <a:endParaRPr lang="en-US"/>
        </a:p>
      </dgm:t>
    </dgm:pt>
    <dgm:pt modelId="{33CBCB40-DC10-4957-927F-CCFDA97C0F08}" type="sibTrans" cxnId="{B059385D-3E21-40EA-9B69-05D7A971F21E}">
      <dgm:prSet/>
      <dgm:spPr/>
      <dgm:t>
        <a:bodyPr/>
        <a:lstStyle/>
        <a:p>
          <a:endParaRPr lang="en-US"/>
        </a:p>
      </dgm:t>
    </dgm:pt>
    <dgm:pt modelId="{EA91BC4B-EFE6-4785-9292-1A04765E13A0}">
      <dgm:prSet/>
      <dgm:spPr/>
      <dgm:t>
        <a:bodyPr/>
        <a:lstStyle/>
        <a:p>
          <a:r>
            <a:rPr lang="fr-FR" b="0" i="0" dirty="0"/>
            <a:t>Le cycle de vie des appareils devra être analysé afin de réduire les impacts de la consommation énergétique et des impacts sur l’environnement. Concevoir des applications de manière efficace permet en effet d’accélérer l’expérience de l’utilisateur, de réduire les coûts et de consommer moins de piles et de données.</a:t>
          </a:r>
          <a:endParaRPr lang="en-US" dirty="0"/>
        </a:p>
      </dgm:t>
    </dgm:pt>
    <dgm:pt modelId="{D7D01F09-06F8-4D5E-871B-50D2E9D7729C}" type="parTrans" cxnId="{5FAD11FB-FA31-432B-8A08-01201663A6B9}">
      <dgm:prSet/>
      <dgm:spPr/>
      <dgm:t>
        <a:bodyPr/>
        <a:lstStyle/>
        <a:p>
          <a:endParaRPr lang="en-US"/>
        </a:p>
      </dgm:t>
    </dgm:pt>
    <dgm:pt modelId="{5CB149A0-221D-4528-922F-47BE1437F633}" type="sibTrans" cxnId="{5FAD11FB-FA31-432B-8A08-01201663A6B9}">
      <dgm:prSet/>
      <dgm:spPr/>
      <dgm:t>
        <a:bodyPr/>
        <a:lstStyle/>
        <a:p>
          <a:endParaRPr lang="en-US"/>
        </a:p>
      </dgm:t>
    </dgm:pt>
    <dgm:pt modelId="{A25AC31E-7C71-46DE-AA19-E461C497386F}" type="pres">
      <dgm:prSet presAssocID="{8B862EBD-320A-4E7A-A3D7-34CDD7A7796E}" presName="linear" presStyleCnt="0">
        <dgm:presLayoutVars>
          <dgm:animLvl val="lvl"/>
          <dgm:resizeHandles val="exact"/>
        </dgm:presLayoutVars>
      </dgm:prSet>
      <dgm:spPr/>
    </dgm:pt>
    <dgm:pt modelId="{FF0E3506-BF11-4769-AA7B-DB47F17B6113}" type="pres">
      <dgm:prSet presAssocID="{90E30678-3DCC-444E-B538-C6E6DCE0858B}" presName="parentText" presStyleLbl="node1" presStyleIdx="0" presStyleCnt="2">
        <dgm:presLayoutVars>
          <dgm:chMax val="0"/>
          <dgm:bulletEnabled val="1"/>
        </dgm:presLayoutVars>
      </dgm:prSet>
      <dgm:spPr/>
    </dgm:pt>
    <dgm:pt modelId="{583E218B-02DC-4E12-9745-2946DFF6825E}" type="pres">
      <dgm:prSet presAssocID="{33CBCB40-DC10-4957-927F-CCFDA97C0F08}" presName="spacer" presStyleCnt="0"/>
      <dgm:spPr/>
    </dgm:pt>
    <dgm:pt modelId="{99C38401-DC54-49E2-A354-166D41C7D12C}" type="pres">
      <dgm:prSet presAssocID="{EA91BC4B-EFE6-4785-9292-1A04765E13A0}" presName="parentText" presStyleLbl="node1" presStyleIdx="1" presStyleCnt="2">
        <dgm:presLayoutVars>
          <dgm:chMax val="0"/>
          <dgm:bulletEnabled val="1"/>
        </dgm:presLayoutVars>
      </dgm:prSet>
      <dgm:spPr/>
    </dgm:pt>
  </dgm:ptLst>
  <dgm:cxnLst>
    <dgm:cxn modelId="{2B60BF27-B9DF-4524-B7CF-A75B233C432E}" type="presOf" srcId="{90E30678-3DCC-444E-B538-C6E6DCE0858B}" destId="{FF0E3506-BF11-4769-AA7B-DB47F17B6113}" srcOrd="0" destOrd="0" presId="urn:microsoft.com/office/officeart/2005/8/layout/vList2"/>
    <dgm:cxn modelId="{13A56B2B-B427-4073-AF54-E2499E083E23}" type="presOf" srcId="{8B862EBD-320A-4E7A-A3D7-34CDD7A7796E}" destId="{A25AC31E-7C71-46DE-AA19-E461C497386F}" srcOrd="0" destOrd="0" presId="urn:microsoft.com/office/officeart/2005/8/layout/vList2"/>
    <dgm:cxn modelId="{B059385D-3E21-40EA-9B69-05D7A971F21E}" srcId="{8B862EBD-320A-4E7A-A3D7-34CDD7A7796E}" destId="{90E30678-3DCC-444E-B538-C6E6DCE0858B}" srcOrd="0" destOrd="0" parTransId="{234E630D-CB04-4B22-8E50-435837CCD3AC}" sibTransId="{33CBCB40-DC10-4957-927F-CCFDA97C0F08}"/>
    <dgm:cxn modelId="{157986BB-05D8-49A6-B955-9424834D6A9E}" type="presOf" srcId="{EA91BC4B-EFE6-4785-9292-1A04765E13A0}" destId="{99C38401-DC54-49E2-A354-166D41C7D12C}" srcOrd="0" destOrd="0" presId="urn:microsoft.com/office/officeart/2005/8/layout/vList2"/>
    <dgm:cxn modelId="{5FAD11FB-FA31-432B-8A08-01201663A6B9}" srcId="{8B862EBD-320A-4E7A-A3D7-34CDD7A7796E}" destId="{EA91BC4B-EFE6-4785-9292-1A04765E13A0}" srcOrd="1" destOrd="0" parTransId="{D7D01F09-06F8-4D5E-871B-50D2E9D7729C}" sibTransId="{5CB149A0-221D-4528-922F-47BE1437F633}"/>
    <dgm:cxn modelId="{EBC9B215-80B2-444A-9C26-425619923F39}" type="presParOf" srcId="{A25AC31E-7C71-46DE-AA19-E461C497386F}" destId="{FF0E3506-BF11-4769-AA7B-DB47F17B6113}" srcOrd="0" destOrd="0" presId="urn:microsoft.com/office/officeart/2005/8/layout/vList2"/>
    <dgm:cxn modelId="{F9C858D4-C418-49F8-82CE-8434D53DA619}" type="presParOf" srcId="{A25AC31E-7C71-46DE-AA19-E461C497386F}" destId="{583E218B-02DC-4E12-9745-2946DFF6825E}" srcOrd="1" destOrd="0" presId="urn:microsoft.com/office/officeart/2005/8/layout/vList2"/>
    <dgm:cxn modelId="{78A30D31-6132-4A58-AFC5-E97FE8A52EFA}" type="presParOf" srcId="{A25AC31E-7C71-46DE-AA19-E461C497386F}" destId="{99C38401-DC54-49E2-A354-166D41C7D12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B2C9B-A08B-43F1-BD32-EECBDBDC5356}">
      <dsp:nvSpPr>
        <dsp:cNvPr id="0" name=""/>
        <dsp:cNvSpPr/>
      </dsp:nvSpPr>
      <dsp:spPr>
        <a:xfrm>
          <a:off x="0" y="172493"/>
          <a:ext cx="6263640" cy="346437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fr-FR" sz="6300" kern="1200" dirty="0"/>
            <a:t>On peut diviser ces solutions en deux parties :</a:t>
          </a:r>
          <a:endParaRPr lang="en-US" sz="6300" kern="1200" dirty="0"/>
        </a:p>
      </dsp:txBody>
      <dsp:txXfrm>
        <a:off x="169117" y="341610"/>
        <a:ext cx="5925406" cy="3126136"/>
      </dsp:txXfrm>
    </dsp:sp>
    <dsp:sp modelId="{2894DC43-DADF-458A-ACD6-67B2C7DC0A58}">
      <dsp:nvSpPr>
        <dsp:cNvPr id="0" name=""/>
        <dsp:cNvSpPr/>
      </dsp:nvSpPr>
      <dsp:spPr>
        <a:xfrm>
          <a:off x="0" y="3636864"/>
          <a:ext cx="6263640" cy="1695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80010" rIns="448056" bIns="80010" numCol="1" spcCol="1270" anchor="t" anchorCtr="0">
          <a:noAutofit/>
        </a:bodyPr>
        <a:lstStyle/>
        <a:p>
          <a:pPr marL="285750" lvl="1" indent="-285750" algn="l" defTabSz="2178050">
            <a:lnSpc>
              <a:spcPct val="90000"/>
            </a:lnSpc>
            <a:spcBef>
              <a:spcPct val="0"/>
            </a:spcBef>
            <a:spcAft>
              <a:spcPct val="20000"/>
            </a:spcAft>
            <a:buChar char="•"/>
          </a:pPr>
          <a:r>
            <a:rPr lang="fr-FR" sz="4900" kern="1200" dirty="0"/>
            <a:t>Du côté du fabricant;</a:t>
          </a:r>
          <a:endParaRPr lang="en-US" sz="4900" kern="1200" dirty="0"/>
        </a:p>
        <a:p>
          <a:pPr marL="285750" lvl="1" indent="-285750" algn="l" defTabSz="2178050">
            <a:lnSpc>
              <a:spcPct val="90000"/>
            </a:lnSpc>
            <a:spcBef>
              <a:spcPct val="0"/>
            </a:spcBef>
            <a:spcAft>
              <a:spcPct val="20000"/>
            </a:spcAft>
            <a:buChar char="•"/>
          </a:pPr>
          <a:r>
            <a:rPr lang="fr-FR" sz="4900" kern="1200" dirty="0"/>
            <a:t>De notre côté.</a:t>
          </a:r>
          <a:endParaRPr lang="en-US" sz="4900" kern="1200" dirty="0"/>
        </a:p>
      </dsp:txBody>
      <dsp:txXfrm>
        <a:off x="0" y="3636864"/>
        <a:ext cx="6263640" cy="16953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2C93A-3DCC-478C-90D9-569EA1DEA432}">
      <dsp:nvSpPr>
        <dsp:cNvPr id="0" name=""/>
        <dsp:cNvSpPr/>
      </dsp:nvSpPr>
      <dsp:spPr>
        <a:xfrm>
          <a:off x="0" y="8301"/>
          <a:ext cx="6263640" cy="10538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dirty="0"/>
            <a:t>Choisir un fabricant éco-responsable.</a:t>
          </a:r>
          <a:endParaRPr lang="en-US" sz="1900" kern="1200" dirty="0"/>
        </a:p>
      </dsp:txBody>
      <dsp:txXfrm>
        <a:off x="51444" y="59745"/>
        <a:ext cx="6160752" cy="950952"/>
      </dsp:txXfrm>
    </dsp:sp>
    <dsp:sp modelId="{9AAE8611-5A0A-4D71-A05B-69020BAE10D8}">
      <dsp:nvSpPr>
        <dsp:cNvPr id="0" name=""/>
        <dsp:cNvSpPr/>
      </dsp:nvSpPr>
      <dsp:spPr>
        <a:xfrm>
          <a:off x="0" y="1116862"/>
          <a:ext cx="6263640" cy="1053840"/>
        </a:xfrm>
        <a:prstGeom prst="roundRect">
          <a:avLst/>
        </a:prstGeom>
        <a:solidFill>
          <a:schemeClr val="accent5">
            <a:hueOff val="-1689636"/>
            <a:satOff val="-4355"/>
            <a:lumOff val="-294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dirty="0"/>
            <a:t>Changer moins souvent d’appareils.</a:t>
          </a:r>
          <a:endParaRPr lang="en-US" sz="1900" kern="1200" dirty="0"/>
        </a:p>
      </dsp:txBody>
      <dsp:txXfrm>
        <a:off x="51444" y="1168306"/>
        <a:ext cx="6160752" cy="950952"/>
      </dsp:txXfrm>
    </dsp:sp>
    <dsp:sp modelId="{BB847CD1-9251-4540-8A9B-262B76E7654F}">
      <dsp:nvSpPr>
        <dsp:cNvPr id="0" name=""/>
        <dsp:cNvSpPr/>
      </dsp:nvSpPr>
      <dsp:spPr>
        <a:xfrm>
          <a:off x="0" y="2225423"/>
          <a:ext cx="6263640" cy="1053840"/>
        </a:xfrm>
        <a:prstGeom prst="roundRect">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dirty="0"/>
            <a:t>Partager le matériel numérique comme les imprimantes, ne pas se suréquiper personnellement, et privilégier l’équipement collectif.</a:t>
          </a:r>
          <a:endParaRPr lang="en-US" sz="1900" kern="1200" dirty="0"/>
        </a:p>
      </dsp:txBody>
      <dsp:txXfrm>
        <a:off x="51444" y="2276867"/>
        <a:ext cx="6160752" cy="950952"/>
      </dsp:txXfrm>
    </dsp:sp>
    <dsp:sp modelId="{3FE91A46-0000-4CDB-BECC-44A9725B0439}">
      <dsp:nvSpPr>
        <dsp:cNvPr id="0" name=""/>
        <dsp:cNvSpPr/>
      </dsp:nvSpPr>
      <dsp:spPr>
        <a:xfrm>
          <a:off x="0" y="3333984"/>
          <a:ext cx="6263640" cy="1053840"/>
        </a:xfrm>
        <a:prstGeom prst="roundRect">
          <a:avLst/>
        </a:prstGeom>
        <a:solidFill>
          <a:schemeClr val="accent5">
            <a:hueOff val="-5068907"/>
            <a:satOff val="-13064"/>
            <a:lumOff val="-882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dirty="0"/>
            <a:t>Faire réparer ses appareils au lieu de les jeter (comme dans les Repair Café), beaucoup d’associations font ça gratuitement !</a:t>
          </a:r>
          <a:endParaRPr lang="en-US" sz="1900" kern="1200" dirty="0"/>
        </a:p>
      </dsp:txBody>
      <dsp:txXfrm>
        <a:off x="51444" y="3385428"/>
        <a:ext cx="6160752" cy="950952"/>
      </dsp:txXfrm>
    </dsp:sp>
    <dsp:sp modelId="{266D6E19-47D9-4F2E-942E-7A410A01DD59}">
      <dsp:nvSpPr>
        <dsp:cNvPr id="0" name=""/>
        <dsp:cNvSpPr/>
      </dsp:nvSpPr>
      <dsp:spPr>
        <a:xfrm>
          <a:off x="0" y="4442545"/>
          <a:ext cx="6263640" cy="1053840"/>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fr-FR" sz="1900" kern="1200" dirty="0"/>
            <a:t>Privilégier l’achat de matériel d’occasion ou reconditionné.</a:t>
          </a:r>
          <a:endParaRPr lang="en-US" sz="1900" kern="1200" dirty="0"/>
        </a:p>
      </dsp:txBody>
      <dsp:txXfrm>
        <a:off x="51444" y="4493989"/>
        <a:ext cx="6160752" cy="9509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4D7E2-9D8F-4692-A4E7-D64066F03C35}">
      <dsp:nvSpPr>
        <dsp:cNvPr id="0" name=""/>
        <dsp:cNvSpPr/>
      </dsp:nvSpPr>
      <dsp:spPr>
        <a:xfrm>
          <a:off x="0" y="99299"/>
          <a:ext cx="10820400" cy="460800"/>
        </a:xfrm>
        <a:prstGeom prst="rect">
          <a:avLst/>
        </a:prstGeom>
        <a:gradFill rotWithShape="0">
          <a:gsLst>
            <a:gs pos="0">
              <a:schemeClr val="accent1">
                <a:hueOff val="0"/>
                <a:satOff val="0"/>
                <a:lumOff val="0"/>
                <a:alphaOff val="0"/>
                <a:tint val="97000"/>
                <a:satMod val="115000"/>
                <a:lumMod val="114000"/>
              </a:schemeClr>
            </a:gs>
            <a:gs pos="60000">
              <a:schemeClr val="accent1">
                <a:hueOff val="0"/>
                <a:satOff val="0"/>
                <a:lumOff val="0"/>
                <a:alphaOff val="0"/>
                <a:tint val="100000"/>
                <a:shade val="96000"/>
                <a:satMod val="100000"/>
                <a:lumMod val="108000"/>
              </a:schemeClr>
            </a:gs>
            <a:gs pos="100000">
              <a:schemeClr val="accent1">
                <a:hueOff val="0"/>
                <a:satOff val="0"/>
                <a:lumOff val="0"/>
                <a:alphaOff val="0"/>
                <a:shade val="91000"/>
                <a:satMod val="100000"/>
              </a:schemeClr>
            </a:gs>
          </a:gsLst>
          <a:lin ang="5400000" scaled="0"/>
        </a:gradFill>
        <a:ln w="12700" cap="flat" cmpd="sng" algn="ctr">
          <a:solidFill>
            <a:schemeClr val="accent1">
              <a:hueOff val="0"/>
              <a:satOff val="0"/>
              <a:lumOff val="0"/>
              <a:alphaOff val="0"/>
            </a:schemeClr>
          </a:solidFill>
          <a:prstDash val="solid"/>
        </a:ln>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fr-FR" sz="1600" kern="1200" dirty="0"/>
            <a:t>Le numérique nous offre de nombreux atouts qui peuvent nous aider à surveiller, à agir et à prévenir. On peut citer :</a:t>
          </a:r>
          <a:endParaRPr lang="en-US" sz="1600" kern="1200" dirty="0"/>
        </a:p>
      </dsp:txBody>
      <dsp:txXfrm>
        <a:off x="0" y="99299"/>
        <a:ext cx="10820400" cy="460800"/>
      </dsp:txXfrm>
    </dsp:sp>
    <dsp:sp modelId="{97CDDCB0-C22E-44A4-A556-34D99241F2D7}">
      <dsp:nvSpPr>
        <dsp:cNvPr id="0" name=""/>
        <dsp:cNvSpPr/>
      </dsp:nvSpPr>
      <dsp:spPr>
        <a:xfrm>
          <a:off x="0" y="560099"/>
          <a:ext cx="10820400" cy="307440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fr-FR" sz="1600" kern="1200" dirty="0"/>
            <a:t>Pour surveiller :</a:t>
          </a:r>
          <a:endParaRPr lang="en-US" sz="1600" kern="1200" dirty="0"/>
        </a:p>
        <a:p>
          <a:pPr marL="342900" lvl="2" indent="-171450" algn="l" defTabSz="711200">
            <a:lnSpc>
              <a:spcPct val="90000"/>
            </a:lnSpc>
            <a:spcBef>
              <a:spcPct val="0"/>
            </a:spcBef>
            <a:spcAft>
              <a:spcPct val="15000"/>
            </a:spcAft>
            <a:buChar char="•"/>
          </a:pPr>
          <a:r>
            <a:rPr lang="fr-FR" sz="1600" kern="1200" dirty="0"/>
            <a:t>Des webcams connectées au réseau, permettant de voir la situation en temps réel.</a:t>
          </a:r>
          <a:endParaRPr lang="en-US" sz="1600" kern="1200" dirty="0"/>
        </a:p>
        <a:p>
          <a:pPr marL="342900" lvl="2" indent="-171450" algn="l" defTabSz="711200">
            <a:lnSpc>
              <a:spcPct val="90000"/>
            </a:lnSpc>
            <a:spcBef>
              <a:spcPct val="0"/>
            </a:spcBef>
            <a:spcAft>
              <a:spcPct val="15000"/>
            </a:spcAft>
            <a:buChar char="•"/>
          </a:pPr>
          <a:r>
            <a:rPr lang="fr-FR" sz="1600" kern="1200" dirty="0"/>
            <a:t>Des satellites qui ont presque toujours une caméra vers la planète surveillée en temps presque réel par des spécialistes.</a:t>
          </a:r>
          <a:endParaRPr lang="en-US" sz="1600" kern="1200" dirty="0"/>
        </a:p>
        <a:p>
          <a:pPr marL="342900" lvl="2" indent="-171450" algn="l" defTabSz="711200">
            <a:lnSpc>
              <a:spcPct val="90000"/>
            </a:lnSpc>
            <a:spcBef>
              <a:spcPct val="0"/>
            </a:spcBef>
            <a:spcAft>
              <a:spcPct val="15000"/>
            </a:spcAft>
            <a:buChar char="•"/>
          </a:pPr>
          <a:r>
            <a:rPr lang="fr-FR" sz="1600" kern="1200" dirty="0"/>
            <a:t>Des capteurs partout sur la planète.</a:t>
          </a:r>
          <a:endParaRPr lang="en-US" sz="1600" kern="1200" dirty="0"/>
        </a:p>
        <a:p>
          <a:pPr marL="171450" lvl="1" indent="-171450" algn="l" defTabSz="711200">
            <a:lnSpc>
              <a:spcPct val="90000"/>
            </a:lnSpc>
            <a:spcBef>
              <a:spcPct val="0"/>
            </a:spcBef>
            <a:spcAft>
              <a:spcPct val="15000"/>
            </a:spcAft>
            <a:buChar char="•"/>
          </a:pPr>
          <a:r>
            <a:rPr lang="fr-FR" sz="1600" kern="1200" dirty="0"/>
            <a:t>Pour agir :</a:t>
          </a:r>
          <a:endParaRPr lang="en-US" sz="1600" kern="1200" dirty="0"/>
        </a:p>
        <a:p>
          <a:pPr marL="342900" lvl="2" indent="-171450" algn="l" defTabSz="711200">
            <a:lnSpc>
              <a:spcPct val="90000"/>
            </a:lnSpc>
            <a:spcBef>
              <a:spcPct val="0"/>
            </a:spcBef>
            <a:spcAft>
              <a:spcPct val="15000"/>
            </a:spcAft>
            <a:buChar char="•"/>
          </a:pPr>
          <a:r>
            <a:rPr lang="fr-FR" sz="1600" kern="1200" dirty="0"/>
            <a:t>Des revenus ;</a:t>
          </a:r>
          <a:endParaRPr lang="en-US" sz="1600" kern="1200" dirty="0"/>
        </a:p>
        <a:p>
          <a:pPr marL="342900" lvl="2" indent="-171450" algn="l" defTabSz="711200">
            <a:lnSpc>
              <a:spcPct val="90000"/>
            </a:lnSpc>
            <a:spcBef>
              <a:spcPct val="0"/>
            </a:spcBef>
            <a:spcAft>
              <a:spcPct val="15000"/>
            </a:spcAft>
            <a:buChar char="•"/>
          </a:pPr>
          <a:r>
            <a:rPr lang="fr-FR" sz="1600" kern="1200" dirty="0"/>
            <a:t>Des moyens pour prévenir des millions de volontaires.</a:t>
          </a:r>
          <a:endParaRPr lang="en-US" sz="1600" kern="1200" dirty="0"/>
        </a:p>
        <a:p>
          <a:pPr marL="342900" lvl="2" indent="-171450" algn="l" defTabSz="711200">
            <a:lnSpc>
              <a:spcPct val="90000"/>
            </a:lnSpc>
            <a:spcBef>
              <a:spcPct val="0"/>
            </a:spcBef>
            <a:spcAft>
              <a:spcPct val="15000"/>
            </a:spcAft>
            <a:buChar char="•"/>
          </a:pPr>
          <a:r>
            <a:rPr lang="fr-FR" sz="1600" kern="1200" dirty="0"/>
            <a:t>Des robots pour atteindre les endroits inaccessibles ou dangereux.</a:t>
          </a:r>
          <a:endParaRPr lang="en-US" sz="1600" kern="1200" dirty="0"/>
        </a:p>
        <a:p>
          <a:pPr marL="171450" lvl="1" indent="-171450" algn="l" defTabSz="711200">
            <a:lnSpc>
              <a:spcPct val="90000"/>
            </a:lnSpc>
            <a:spcBef>
              <a:spcPct val="0"/>
            </a:spcBef>
            <a:spcAft>
              <a:spcPct val="15000"/>
            </a:spcAft>
            <a:buChar char="•"/>
          </a:pPr>
          <a:r>
            <a:rPr lang="fr-FR" sz="1600" kern="1200" dirty="0"/>
            <a:t>Pour prévenir :</a:t>
          </a:r>
          <a:endParaRPr lang="en-US" sz="1600" kern="1200" dirty="0"/>
        </a:p>
        <a:p>
          <a:pPr marL="342900" lvl="2" indent="-171450" algn="l" defTabSz="711200">
            <a:lnSpc>
              <a:spcPct val="90000"/>
            </a:lnSpc>
            <a:spcBef>
              <a:spcPct val="0"/>
            </a:spcBef>
            <a:spcAft>
              <a:spcPct val="15000"/>
            </a:spcAft>
            <a:buChar char="•"/>
          </a:pPr>
          <a:r>
            <a:rPr lang="fr-FR" sz="1600" kern="1200" dirty="0"/>
            <a:t>La possibilité d’atteindre presque la moitié de la population mondiale pour prévenir du danger climatique et convaincre de la nécessité d’agir.</a:t>
          </a:r>
          <a:endParaRPr lang="en-US" sz="1600" kern="1200" dirty="0"/>
        </a:p>
      </dsp:txBody>
      <dsp:txXfrm>
        <a:off x="0" y="560099"/>
        <a:ext cx="10820400" cy="3074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E3506-BF11-4769-AA7B-DB47F17B6113}">
      <dsp:nvSpPr>
        <dsp:cNvPr id="0" name=""/>
        <dsp:cNvSpPr/>
      </dsp:nvSpPr>
      <dsp:spPr>
        <a:xfrm>
          <a:off x="0" y="20843"/>
          <a:ext cx="6263640" cy="270270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0" i="0" kern="1200"/>
            <a:t>La technologie est omniprésente dans la résolution des problèmes contemporains. En fait, c’est le moyen le plus efficace de faire passer une solution à l’échelle supérieure, puisque les technologies numériques sont les seuls outils qui peuvent atteindre des millions de personnes simultanément.</a:t>
          </a:r>
          <a:endParaRPr lang="en-US" sz="2000" kern="1200"/>
        </a:p>
      </dsp:txBody>
      <dsp:txXfrm>
        <a:off x="131935" y="152778"/>
        <a:ext cx="5999770" cy="2438830"/>
      </dsp:txXfrm>
    </dsp:sp>
    <dsp:sp modelId="{99C38401-DC54-49E2-A354-166D41C7D12C}">
      <dsp:nvSpPr>
        <dsp:cNvPr id="0" name=""/>
        <dsp:cNvSpPr/>
      </dsp:nvSpPr>
      <dsp:spPr>
        <a:xfrm>
          <a:off x="0" y="2781143"/>
          <a:ext cx="6263640" cy="2702700"/>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0" i="0" kern="1200"/>
            <a:t>Les</a:t>
          </a:r>
          <a:r>
            <a:rPr lang="fr-FR" sz="2000" b="0" i="1" kern="1200"/>
            <a:t> transitions numériques et écologiques</a:t>
          </a:r>
          <a:r>
            <a:rPr lang="fr-FR" sz="2000" b="0" i="0" kern="1200"/>
            <a:t> ne peuvent pas exister séparément. Elles doivent aller de pair pour atteindre leurs objectifs. L’enjeu est de rendre obligatoire l’écoconception des principaux services numériques destinés aux citoyens. La </a:t>
          </a:r>
          <a:r>
            <a:rPr lang="fr-FR" sz="2000" b="0" i="1" kern="1200"/>
            <a:t>transition énergétique</a:t>
          </a:r>
          <a:r>
            <a:rPr lang="fr-FR" sz="2000" b="0" i="0" kern="1200"/>
            <a:t> se fera par l’analyse du cycle de vie de nos équipements et de leur usage afin de minimiser l’impact environnemental.</a:t>
          </a:r>
          <a:endParaRPr lang="en-US" sz="2000" kern="1200"/>
        </a:p>
      </dsp:txBody>
      <dsp:txXfrm>
        <a:off x="131935" y="2913078"/>
        <a:ext cx="5999770" cy="24388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E3506-BF11-4769-AA7B-DB47F17B6113}">
      <dsp:nvSpPr>
        <dsp:cNvPr id="0" name=""/>
        <dsp:cNvSpPr/>
      </dsp:nvSpPr>
      <dsp:spPr>
        <a:xfrm>
          <a:off x="0" y="342593"/>
          <a:ext cx="6263640" cy="238095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0" i="0" kern="1200" dirty="0"/>
            <a:t>Cependant, comme nous savons que la technologie numérique produit actuellement plus de CO₂ que le transport aérien, il peut être discutable de préconiser des solutions technologiques lorsqu’on parle de transition verte.</a:t>
          </a:r>
        </a:p>
      </dsp:txBody>
      <dsp:txXfrm>
        <a:off x="116228" y="458821"/>
        <a:ext cx="6031184" cy="2148494"/>
      </dsp:txXfrm>
    </dsp:sp>
    <dsp:sp modelId="{99C38401-DC54-49E2-A354-166D41C7D12C}">
      <dsp:nvSpPr>
        <dsp:cNvPr id="0" name=""/>
        <dsp:cNvSpPr/>
      </dsp:nvSpPr>
      <dsp:spPr>
        <a:xfrm>
          <a:off x="0" y="2781143"/>
          <a:ext cx="6263640" cy="2380950"/>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0" i="1" kern="1200" dirty="0"/>
            <a:t>L’écologie numérique est donc « la discipline qui étudie l’impact environnemental des différents écosystèmes qui relient l’homme à la technologie numérique afin de limiter leurs effets néfastes sur l’environnement</a:t>
          </a:r>
          <a:r>
            <a:rPr lang="fr-FR" sz="2000" b="0" i="0" kern="1200" dirty="0"/>
            <a:t>. L’idée n’est pas d’abandonner la technologie, puisque nous en avons besoin, mais de l’utiliser de manière responsable et optimisée. Comment ?.</a:t>
          </a:r>
          <a:endParaRPr lang="en-US" sz="2000" kern="1200" dirty="0"/>
        </a:p>
      </dsp:txBody>
      <dsp:txXfrm>
        <a:off x="116228" y="2897371"/>
        <a:ext cx="6031184" cy="21484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E3506-BF11-4769-AA7B-DB47F17B6113}">
      <dsp:nvSpPr>
        <dsp:cNvPr id="0" name=""/>
        <dsp:cNvSpPr/>
      </dsp:nvSpPr>
      <dsp:spPr>
        <a:xfrm>
          <a:off x="0" y="120119"/>
          <a:ext cx="6263640" cy="2600544"/>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b="0" i="0" kern="1200" dirty="0"/>
            <a:t>Du côté des développeurs, il est essentiel que les technologies qu’ils créent soient optimisées dès leur conception afin de consommer moins de données et d’énergie. On parle alors d’éco-conception.</a:t>
          </a:r>
        </a:p>
      </dsp:txBody>
      <dsp:txXfrm>
        <a:off x="126948" y="247067"/>
        <a:ext cx="6009744" cy="2346648"/>
      </dsp:txXfrm>
    </dsp:sp>
    <dsp:sp modelId="{99C38401-DC54-49E2-A354-166D41C7D12C}">
      <dsp:nvSpPr>
        <dsp:cNvPr id="0" name=""/>
        <dsp:cNvSpPr/>
      </dsp:nvSpPr>
      <dsp:spPr>
        <a:xfrm>
          <a:off x="0" y="2784024"/>
          <a:ext cx="6263640" cy="2600544"/>
        </a:xfrm>
        <a:prstGeom prst="roundRect">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fr-FR" sz="2200" b="0" i="0" kern="1200" dirty="0"/>
            <a:t>Le cycle de vie des appareils devra être analysé afin de réduire les impacts de la consommation énergétique et des impacts sur l’environnement. Concevoir des applications de manière efficace permet en effet d’accélérer l’expérience de l’utilisateur, de réduire les coûts et de consommer moins de piles et de données.</a:t>
          </a:r>
          <a:endParaRPr lang="en-US" sz="2200" kern="1200" dirty="0"/>
        </a:p>
      </dsp:txBody>
      <dsp:txXfrm>
        <a:off x="126948" y="2910972"/>
        <a:ext cx="6009744" cy="23466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3238A-45B9-4FFD-8C20-D7CCCE838CB3}" type="datetimeFigureOut">
              <a:rPr lang="fr-FR" smtClean="0"/>
              <a:t>12/09/2021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FB1E3-1C55-48C5-AE5D-0FBE4E49DE07}" type="slidenum">
              <a:rPr lang="fr-FR" smtClean="0"/>
              <a:t>‹N°›</a:t>
            </a:fld>
            <a:endParaRPr lang="fr-FR" dirty="0"/>
          </a:p>
        </p:txBody>
      </p:sp>
    </p:spTree>
    <p:extLst>
      <p:ext uri="{BB962C8B-B14F-4D97-AF65-F5344CB8AC3E}">
        <p14:creationId xmlns:p14="http://schemas.microsoft.com/office/powerpoint/2010/main" val="14730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Numérique engagé : Ecosia,</a:t>
            </a:r>
          </a:p>
          <a:p>
            <a:r>
              <a:rPr lang="fr-FR" dirty="0"/>
              <a:t>Numérique écoresponsable : </a:t>
            </a:r>
          </a:p>
        </p:txBody>
      </p:sp>
      <p:sp>
        <p:nvSpPr>
          <p:cNvPr id="4" name="Espace réservé du numéro de diapositive 3"/>
          <p:cNvSpPr>
            <a:spLocks noGrp="1"/>
          </p:cNvSpPr>
          <p:nvPr>
            <p:ph type="sldNum" sz="quarter" idx="5"/>
          </p:nvPr>
        </p:nvSpPr>
        <p:spPr/>
        <p:txBody>
          <a:bodyPr/>
          <a:lstStyle/>
          <a:p>
            <a:fld id="{651FB1E3-1C55-48C5-AE5D-0FBE4E49DE07}" type="slidenum">
              <a:rPr lang="fr-FR" smtClean="0"/>
              <a:t>3</a:t>
            </a:fld>
            <a:endParaRPr lang="fr-FR" dirty="0"/>
          </a:p>
        </p:txBody>
      </p:sp>
    </p:spTree>
    <p:extLst>
      <p:ext uri="{BB962C8B-B14F-4D97-AF65-F5344CB8AC3E}">
        <p14:creationId xmlns:p14="http://schemas.microsoft.com/office/powerpoint/2010/main" val="1109671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51FB1E3-1C55-48C5-AE5D-0FBE4E49DE07}" type="slidenum">
              <a:rPr lang="fr-FR" smtClean="0"/>
              <a:t>17</a:t>
            </a:fld>
            <a:endParaRPr lang="fr-FR" dirty="0"/>
          </a:p>
        </p:txBody>
      </p:sp>
    </p:spTree>
    <p:extLst>
      <p:ext uri="{BB962C8B-B14F-4D97-AF65-F5344CB8AC3E}">
        <p14:creationId xmlns:p14="http://schemas.microsoft.com/office/powerpoint/2010/main" val="191290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375B8F-625B-4213-A4DF-53F3DDCBD19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D1351410-D363-4109-96CF-C876E51E4C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1CF1B80-535A-49E6-BCE0-49BB4B719B0B}"/>
              </a:ext>
            </a:extLst>
          </p:cNvPr>
          <p:cNvSpPr>
            <a:spLocks noGrp="1"/>
          </p:cNvSpPr>
          <p:nvPr>
            <p:ph type="dt" sz="half" idx="10"/>
          </p:nvPr>
        </p:nvSpPr>
        <p:spPr/>
        <p:txBody>
          <a:bodyPr/>
          <a:lstStyle/>
          <a:p>
            <a:fld id="{FD3CE5B0-6E71-45D5-B7AA-F2B6EBA02457}" type="datetimeFigureOut">
              <a:rPr lang="fr-FR" smtClean="0"/>
              <a:t>12/09/2021</a:t>
            </a:fld>
            <a:endParaRPr lang="fr-FR" dirty="0"/>
          </a:p>
        </p:txBody>
      </p:sp>
      <p:sp>
        <p:nvSpPr>
          <p:cNvPr id="5" name="Espace réservé du pied de page 4">
            <a:extLst>
              <a:ext uri="{FF2B5EF4-FFF2-40B4-BE49-F238E27FC236}">
                <a16:creationId xmlns:a16="http://schemas.microsoft.com/office/drawing/2014/main" id="{C36A2EC7-97D1-400E-B7EE-80AC91DFEB9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0B09D3F6-CF20-49FA-9B89-80A5E9F74271}"/>
              </a:ext>
            </a:extLst>
          </p:cNvPr>
          <p:cNvSpPr>
            <a:spLocks noGrp="1"/>
          </p:cNvSpPr>
          <p:nvPr>
            <p:ph type="sldNum" sz="quarter" idx="12"/>
          </p:nvPr>
        </p:nvSpPr>
        <p:spPr/>
        <p:txBody>
          <a:bodyPr/>
          <a:lstStyle/>
          <a:p>
            <a:fld id="{198873EC-5B5F-44C4-BA5C-D7A3C249F43A}" type="slidenum">
              <a:rPr lang="fr-FR" smtClean="0"/>
              <a:t>‹N°›</a:t>
            </a:fld>
            <a:endParaRPr lang="fr-FR" dirty="0"/>
          </a:p>
        </p:txBody>
      </p:sp>
    </p:spTree>
    <p:extLst>
      <p:ext uri="{BB962C8B-B14F-4D97-AF65-F5344CB8AC3E}">
        <p14:creationId xmlns:p14="http://schemas.microsoft.com/office/powerpoint/2010/main" val="2241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E1979B-DB3D-4287-AD41-C389ACD13BD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EF5DF75-857A-49F5-BB55-160B5FB8903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163F20B-1F1C-4619-B95B-C47008345291}"/>
              </a:ext>
            </a:extLst>
          </p:cNvPr>
          <p:cNvSpPr>
            <a:spLocks noGrp="1"/>
          </p:cNvSpPr>
          <p:nvPr>
            <p:ph type="dt" sz="half" idx="10"/>
          </p:nvPr>
        </p:nvSpPr>
        <p:spPr/>
        <p:txBody>
          <a:bodyPr/>
          <a:lstStyle/>
          <a:p>
            <a:fld id="{FD3CE5B0-6E71-45D5-B7AA-F2B6EBA02457}" type="datetimeFigureOut">
              <a:rPr lang="fr-FR" smtClean="0"/>
              <a:t>12/09/2021</a:t>
            </a:fld>
            <a:endParaRPr lang="fr-FR" dirty="0"/>
          </a:p>
        </p:txBody>
      </p:sp>
      <p:sp>
        <p:nvSpPr>
          <p:cNvPr id="5" name="Espace réservé du pied de page 4">
            <a:extLst>
              <a:ext uri="{FF2B5EF4-FFF2-40B4-BE49-F238E27FC236}">
                <a16:creationId xmlns:a16="http://schemas.microsoft.com/office/drawing/2014/main" id="{6DF869D6-09CF-4AB4-870E-D92FA2AE6AAD}"/>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6CA9E270-F968-47EB-B4EA-D510AA202C69}"/>
              </a:ext>
            </a:extLst>
          </p:cNvPr>
          <p:cNvSpPr>
            <a:spLocks noGrp="1"/>
          </p:cNvSpPr>
          <p:nvPr>
            <p:ph type="sldNum" sz="quarter" idx="12"/>
          </p:nvPr>
        </p:nvSpPr>
        <p:spPr/>
        <p:txBody>
          <a:bodyPr/>
          <a:lstStyle/>
          <a:p>
            <a:fld id="{198873EC-5B5F-44C4-BA5C-D7A3C249F43A}" type="slidenum">
              <a:rPr lang="fr-FR" smtClean="0"/>
              <a:t>‹N°›</a:t>
            </a:fld>
            <a:endParaRPr lang="fr-FR" dirty="0"/>
          </a:p>
        </p:txBody>
      </p:sp>
    </p:spTree>
    <p:extLst>
      <p:ext uri="{BB962C8B-B14F-4D97-AF65-F5344CB8AC3E}">
        <p14:creationId xmlns:p14="http://schemas.microsoft.com/office/powerpoint/2010/main" val="2935254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B95942F-C085-4FF5-9E00-B0E3AB99FFC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85E6830-AC91-462B-AD14-47D131CCF7D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CF514B8-E90A-427B-A660-B316148E5866}"/>
              </a:ext>
            </a:extLst>
          </p:cNvPr>
          <p:cNvSpPr>
            <a:spLocks noGrp="1"/>
          </p:cNvSpPr>
          <p:nvPr>
            <p:ph type="dt" sz="half" idx="10"/>
          </p:nvPr>
        </p:nvSpPr>
        <p:spPr/>
        <p:txBody>
          <a:bodyPr/>
          <a:lstStyle/>
          <a:p>
            <a:fld id="{FD3CE5B0-6E71-45D5-B7AA-F2B6EBA02457}" type="datetimeFigureOut">
              <a:rPr lang="fr-FR" smtClean="0"/>
              <a:t>12/09/2021</a:t>
            </a:fld>
            <a:endParaRPr lang="fr-FR" dirty="0"/>
          </a:p>
        </p:txBody>
      </p:sp>
      <p:sp>
        <p:nvSpPr>
          <p:cNvPr id="5" name="Espace réservé du pied de page 4">
            <a:extLst>
              <a:ext uri="{FF2B5EF4-FFF2-40B4-BE49-F238E27FC236}">
                <a16:creationId xmlns:a16="http://schemas.microsoft.com/office/drawing/2014/main" id="{C8CE4F05-DF76-46C1-BD1E-826C33AF61D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EF38757-74F0-4C10-97ED-1D24FAB3144A}"/>
              </a:ext>
            </a:extLst>
          </p:cNvPr>
          <p:cNvSpPr>
            <a:spLocks noGrp="1"/>
          </p:cNvSpPr>
          <p:nvPr>
            <p:ph type="sldNum" sz="quarter" idx="12"/>
          </p:nvPr>
        </p:nvSpPr>
        <p:spPr/>
        <p:txBody>
          <a:bodyPr/>
          <a:lstStyle/>
          <a:p>
            <a:fld id="{198873EC-5B5F-44C4-BA5C-D7A3C249F43A}" type="slidenum">
              <a:rPr lang="fr-FR" smtClean="0"/>
              <a:t>‹N°›</a:t>
            </a:fld>
            <a:endParaRPr lang="fr-FR" dirty="0"/>
          </a:p>
        </p:txBody>
      </p:sp>
    </p:spTree>
    <p:extLst>
      <p:ext uri="{BB962C8B-B14F-4D97-AF65-F5344CB8AC3E}">
        <p14:creationId xmlns:p14="http://schemas.microsoft.com/office/powerpoint/2010/main" val="2024666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98D89-5035-4553-8121-12B5E72287E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8807DBB-4A5D-4302-A152-3CCE70FDEEF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E375406-4662-4827-A5B1-429BA6754424}"/>
              </a:ext>
            </a:extLst>
          </p:cNvPr>
          <p:cNvSpPr>
            <a:spLocks noGrp="1"/>
          </p:cNvSpPr>
          <p:nvPr>
            <p:ph type="dt" sz="half" idx="10"/>
          </p:nvPr>
        </p:nvSpPr>
        <p:spPr/>
        <p:txBody>
          <a:bodyPr/>
          <a:lstStyle/>
          <a:p>
            <a:fld id="{FD3CE5B0-6E71-45D5-B7AA-F2B6EBA02457}" type="datetimeFigureOut">
              <a:rPr lang="fr-FR" smtClean="0"/>
              <a:t>12/09/2021</a:t>
            </a:fld>
            <a:endParaRPr lang="fr-FR" dirty="0"/>
          </a:p>
        </p:txBody>
      </p:sp>
      <p:sp>
        <p:nvSpPr>
          <p:cNvPr id="5" name="Espace réservé du pied de page 4">
            <a:extLst>
              <a:ext uri="{FF2B5EF4-FFF2-40B4-BE49-F238E27FC236}">
                <a16:creationId xmlns:a16="http://schemas.microsoft.com/office/drawing/2014/main" id="{944CFBDE-0A05-4155-B818-77CE8EFA84D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AB916E0D-40F0-42A4-80A2-2B0189C80AAE}"/>
              </a:ext>
            </a:extLst>
          </p:cNvPr>
          <p:cNvSpPr>
            <a:spLocks noGrp="1"/>
          </p:cNvSpPr>
          <p:nvPr>
            <p:ph type="sldNum" sz="quarter" idx="12"/>
          </p:nvPr>
        </p:nvSpPr>
        <p:spPr/>
        <p:txBody>
          <a:bodyPr/>
          <a:lstStyle/>
          <a:p>
            <a:fld id="{198873EC-5B5F-44C4-BA5C-D7A3C249F43A}" type="slidenum">
              <a:rPr lang="fr-FR" smtClean="0"/>
              <a:t>‹N°›</a:t>
            </a:fld>
            <a:endParaRPr lang="fr-FR" dirty="0"/>
          </a:p>
        </p:txBody>
      </p:sp>
    </p:spTree>
    <p:extLst>
      <p:ext uri="{BB962C8B-B14F-4D97-AF65-F5344CB8AC3E}">
        <p14:creationId xmlns:p14="http://schemas.microsoft.com/office/powerpoint/2010/main" val="1036610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DCC58A-8949-43D7-AB88-A7077142E12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265E5D50-7372-496F-B644-41BC3867A7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85E95BD-36D6-4CFE-B566-04E3D949F65C}"/>
              </a:ext>
            </a:extLst>
          </p:cNvPr>
          <p:cNvSpPr>
            <a:spLocks noGrp="1"/>
          </p:cNvSpPr>
          <p:nvPr>
            <p:ph type="dt" sz="half" idx="10"/>
          </p:nvPr>
        </p:nvSpPr>
        <p:spPr/>
        <p:txBody>
          <a:bodyPr/>
          <a:lstStyle/>
          <a:p>
            <a:fld id="{FD3CE5B0-6E71-45D5-B7AA-F2B6EBA02457}" type="datetimeFigureOut">
              <a:rPr lang="fr-FR" smtClean="0"/>
              <a:t>12/09/2021</a:t>
            </a:fld>
            <a:endParaRPr lang="fr-FR" dirty="0"/>
          </a:p>
        </p:txBody>
      </p:sp>
      <p:sp>
        <p:nvSpPr>
          <p:cNvPr id="5" name="Espace réservé du pied de page 4">
            <a:extLst>
              <a:ext uri="{FF2B5EF4-FFF2-40B4-BE49-F238E27FC236}">
                <a16:creationId xmlns:a16="http://schemas.microsoft.com/office/drawing/2014/main" id="{B0536874-DFBF-4D7B-A2B0-DFD6152C4C22}"/>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92F92CE-771A-4A72-8A1B-931EF6825933}"/>
              </a:ext>
            </a:extLst>
          </p:cNvPr>
          <p:cNvSpPr>
            <a:spLocks noGrp="1"/>
          </p:cNvSpPr>
          <p:nvPr>
            <p:ph type="sldNum" sz="quarter" idx="12"/>
          </p:nvPr>
        </p:nvSpPr>
        <p:spPr/>
        <p:txBody>
          <a:bodyPr/>
          <a:lstStyle/>
          <a:p>
            <a:fld id="{198873EC-5B5F-44C4-BA5C-D7A3C249F43A}" type="slidenum">
              <a:rPr lang="fr-FR" smtClean="0"/>
              <a:t>‹N°›</a:t>
            </a:fld>
            <a:endParaRPr lang="fr-FR" dirty="0"/>
          </a:p>
        </p:txBody>
      </p:sp>
    </p:spTree>
    <p:extLst>
      <p:ext uri="{BB962C8B-B14F-4D97-AF65-F5344CB8AC3E}">
        <p14:creationId xmlns:p14="http://schemas.microsoft.com/office/powerpoint/2010/main" val="1186513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3E9DF8-AC66-4653-AE49-B6760EABC0B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8766834-4557-468B-B3DC-3458D8B37EF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6E306E0-F4C8-47B4-8EA4-A6CFE5F8E5E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D332457-1D51-45D0-8F33-47ADE8A738C2}"/>
              </a:ext>
            </a:extLst>
          </p:cNvPr>
          <p:cNvSpPr>
            <a:spLocks noGrp="1"/>
          </p:cNvSpPr>
          <p:nvPr>
            <p:ph type="dt" sz="half" idx="10"/>
          </p:nvPr>
        </p:nvSpPr>
        <p:spPr/>
        <p:txBody>
          <a:bodyPr/>
          <a:lstStyle/>
          <a:p>
            <a:fld id="{FD3CE5B0-6E71-45D5-B7AA-F2B6EBA02457}" type="datetimeFigureOut">
              <a:rPr lang="fr-FR" smtClean="0"/>
              <a:t>12/09/2021</a:t>
            </a:fld>
            <a:endParaRPr lang="fr-FR" dirty="0"/>
          </a:p>
        </p:txBody>
      </p:sp>
      <p:sp>
        <p:nvSpPr>
          <p:cNvPr id="6" name="Espace réservé du pied de page 5">
            <a:extLst>
              <a:ext uri="{FF2B5EF4-FFF2-40B4-BE49-F238E27FC236}">
                <a16:creationId xmlns:a16="http://schemas.microsoft.com/office/drawing/2014/main" id="{7CB497BD-EC46-43A9-9943-08304A6E7326}"/>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61F7AAE-3111-46D5-9965-16194F26E67F}"/>
              </a:ext>
            </a:extLst>
          </p:cNvPr>
          <p:cNvSpPr>
            <a:spLocks noGrp="1"/>
          </p:cNvSpPr>
          <p:nvPr>
            <p:ph type="sldNum" sz="quarter" idx="12"/>
          </p:nvPr>
        </p:nvSpPr>
        <p:spPr/>
        <p:txBody>
          <a:bodyPr/>
          <a:lstStyle/>
          <a:p>
            <a:fld id="{198873EC-5B5F-44C4-BA5C-D7A3C249F43A}" type="slidenum">
              <a:rPr lang="fr-FR" smtClean="0"/>
              <a:t>‹N°›</a:t>
            </a:fld>
            <a:endParaRPr lang="fr-FR" dirty="0"/>
          </a:p>
        </p:txBody>
      </p:sp>
    </p:spTree>
    <p:extLst>
      <p:ext uri="{BB962C8B-B14F-4D97-AF65-F5344CB8AC3E}">
        <p14:creationId xmlns:p14="http://schemas.microsoft.com/office/powerpoint/2010/main" val="3686096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A163BA-5AF2-4549-B223-7CB4CACFCA6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3E3839D-2929-47F3-8FF3-0885DA817B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F5136F8-4783-4CB2-8F45-E67B1929DE8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F7AD861-124E-4BDE-A5B6-93A07660B6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820EE79-6BAC-467D-BB5B-DD0952D9463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4014434-0992-45F2-A395-5125633F1B77}"/>
              </a:ext>
            </a:extLst>
          </p:cNvPr>
          <p:cNvSpPr>
            <a:spLocks noGrp="1"/>
          </p:cNvSpPr>
          <p:nvPr>
            <p:ph type="dt" sz="half" idx="10"/>
          </p:nvPr>
        </p:nvSpPr>
        <p:spPr/>
        <p:txBody>
          <a:bodyPr/>
          <a:lstStyle/>
          <a:p>
            <a:fld id="{FD3CE5B0-6E71-45D5-B7AA-F2B6EBA02457}" type="datetimeFigureOut">
              <a:rPr lang="fr-FR" smtClean="0"/>
              <a:t>12/09/2021</a:t>
            </a:fld>
            <a:endParaRPr lang="fr-FR" dirty="0"/>
          </a:p>
        </p:txBody>
      </p:sp>
      <p:sp>
        <p:nvSpPr>
          <p:cNvPr id="8" name="Espace réservé du pied de page 7">
            <a:extLst>
              <a:ext uri="{FF2B5EF4-FFF2-40B4-BE49-F238E27FC236}">
                <a16:creationId xmlns:a16="http://schemas.microsoft.com/office/drawing/2014/main" id="{6F69AA4F-7B0D-4D98-9AF9-0B9C85CBCF88}"/>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3BA9EB8D-7DBF-4BA7-B804-66D70DA99CCC}"/>
              </a:ext>
            </a:extLst>
          </p:cNvPr>
          <p:cNvSpPr>
            <a:spLocks noGrp="1"/>
          </p:cNvSpPr>
          <p:nvPr>
            <p:ph type="sldNum" sz="quarter" idx="12"/>
          </p:nvPr>
        </p:nvSpPr>
        <p:spPr/>
        <p:txBody>
          <a:bodyPr/>
          <a:lstStyle/>
          <a:p>
            <a:fld id="{198873EC-5B5F-44C4-BA5C-D7A3C249F43A}" type="slidenum">
              <a:rPr lang="fr-FR" smtClean="0"/>
              <a:t>‹N°›</a:t>
            </a:fld>
            <a:endParaRPr lang="fr-FR" dirty="0"/>
          </a:p>
        </p:txBody>
      </p:sp>
    </p:spTree>
    <p:extLst>
      <p:ext uri="{BB962C8B-B14F-4D97-AF65-F5344CB8AC3E}">
        <p14:creationId xmlns:p14="http://schemas.microsoft.com/office/powerpoint/2010/main" val="2699031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D8D4E7-5EED-4F16-8319-32BF351F46D1}"/>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EDF05BCA-0439-4742-8B5F-D1ADC06309D2}"/>
              </a:ext>
            </a:extLst>
          </p:cNvPr>
          <p:cNvSpPr>
            <a:spLocks noGrp="1"/>
          </p:cNvSpPr>
          <p:nvPr>
            <p:ph type="dt" sz="half" idx="10"/>
          </p:nvPr>
        </p:nvSpPr>
        <p:spPr/>
        <p:txBody>
          <a:bodyPr/>
          <a:lstStyle/>
          <a:p>
            <a:fld id="{FD3CE5B0-6E71-45D5-B7AA-F2B6EBA02457}" type="datetimeFigureOut">
              <a:rPr lang="fr-FR" smtClean="0"/>
              <a:t>12/09/2021</a:t>
            </a:fld>
            <a:endParaRPr lang="fr-FR" dirty="0"/>
          </a:p>
        </p:txBody>
      </p:sp>
      <p:sp>
        <p:nvSpPr>
          <p:cNvPr id="4" name="Espace réservé du pied de page 3">
            <a:extLst>
              <a:ext uri="{FF2B5EF4-FFF2-40B4-BE49-F238E27FC236}">
                <a16:creationId xmlns:a16="http://schemas.microsoft.com/office/drawing/2014/main" id="{E24D2ABF-978C-4985-840E-BC3C4BCF478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05ABC3D4-A3E1-4015-A008-7350E1FB4F79}"/>
              </a:ext>
            </a:extLst>
          </p:cNvPr>
          <p:cNvSpPr>
            <a:spLocks noGrp="1"/>
          </p:cNvSpPr>
          <p:nvPr>
            <p:ph type="sldNum" sz="quarter" idx="12"/>
          </p:nvPr>
        </p:nvSpPr>
        <p:spPr/>
        <p:txBody>
          <a:bodyPr/>
          <a:lstStyle/>
          <a:p>
            <a:fld id="{198873EC-5B5F-44C4-BA5C-D7A3C249F43A}" type="slidenum">
              <a:rPr lang="fr-FR" smtClean="0"/>
              <a:t>‹N°›</a:t>
            </a:fld>
            <a:endParaRPr lang="fr-FR" dirty="0"/>
          </a:p>
        </p:txBody>
      </p:sp>
    </p:spTree>
    <p:extLst>
      <p:ext uri="{BB962C8B-B14F-4D97-AF65-F5344CB8AC3E}">
        <p14:creationId xmlns:p14="http://schemas.microsoft.com/office/powerpoint/2010/main" val="925704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65AA9B6-0AEA-4E13-A04D-3AD4942542CA}"/>
              </a:ext>
            </a:extLst>
          </p:cNvPr>
          <p:cNvSpPr>
            <a:spLocks noGrp="1"/>
          </p:cNvSpPr>
          <p:nvPr>
            <p:ph type="dt" sz="half" idx="10"/>
          </p:nvPr>
        </p:nvSpPr>
        <p:spPr/>
        <p:txBody>
          <a:bodyPr/>
          <a:lstStyle/>
          <a:p>
            <a:fld id="{FD3CE5B0-6E71-45D5-B7AA-F2B6EBA02457}" type="datetimeFigureOut">
              <a:rPr lang="fr-FR" smtClean="0"/>
              <a:t>12/09/2021</a:t>
            </a:fld>
            <a:endParaRPr lang="fr-FR" dirty="0"/>
          </a:p>
        </p:txBody>
      </p:sp>
      <p:sp>
        <p:nvSpPr>
          <p:cNvPr id="3" name="Espace réservé du pied de page 2">
            <a:extLst>
              <a:ext uri="{FF2B5EF4-FFF2-40B4-BE49-F238E27FC236}">
                <a16:creationId xmlns:a16="http://schemas.microsoft.com/office/drawing/2014/main" id="{5D6C977D-FB8D-4BC3-85DE-0EA2BC50AE17}"/>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9592EB9-140D-45EB-AB7F-D1B475D5FF86}"/>
              </a:ext>
            </a:extLst>
          </p:cNvPr>
          <p:cNvSpPr>
            <a:spLocks noGrp="1"/>
          </p:cNvSpPr>
          <p:nvPr>
            <p:ph type="sldNum" sz="quarter" idx="12"/>
          </p:nvPr>
        </p:nvSpPr>
        <p:spPr/>
        <p:txBody>
          <a:bodyPr/>
          <a:lstStyle/>
          <a:p>
            <a:fld id="{198873EC-5B5F-44C4-BA5C-D7A3C249F43A}" type="slidenum">
              <a:rPr lang="fr-FR" smtClean="0"/>
              <a:t>‹N°›</a:t>
            </a:fld>
            <a:endParaRPr lang="fr-FR" dirty="0"/>
          </a:p>
        </p:txBody>
      </p:sp>
    </p:spTree>
    <p:extLst>
      <p:ext uri="{BB962C8B-B14F-4D97-AF65-F5344CB8AC3E}">
        <p14:creationId xmlns:p14="http://schemas.microsoft.com/office/powerpoint/2010/main" val="226602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304A45-0939-4FE2-A339-E4E168A03FC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E5BBFA5-AEB4-4B83-A128-0E83ED9E13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E0137B1-367E-47E3-8D9A-0703ACBFDA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1DDEE85-3C41-49E7-8067-02799EF00B62}"/>
              </a:ext>
            </a:extLst>
          </p:cNvPr>
          <p:cNvSpPr>
            <a:spLocks noGrp="1"/>
          </p:cNvSpPr>
          <p:nvPr>
            <p:ph type="dt" sz="half" idx="10"/>
          </p:nvPr>
        </p:nvSpPr>
        <p:spPr/>
        <p:txBody>
          <a:bodyPr/>
          <a:lstStyle/>
          <a:p>
            <a:fld id="{FD3CE5B0-6E71-45D5-B7AA-F2B6EBA02457}" type="datetimeFigureOut">
              <a:rPr lang="fr-FR" smtClean="0"/>
              <a:t>12/09/2021</a:t>
            </a:fld>
            <a:endParaRPr lang="fr-FR" dirty="0"/>
          </a:p>
        </p:txBody>
      </p:sp>
      <p:sp>
        <p:nvSpPr>
          <p:cNvPr id="6" name="Espace réservé du pied de page 5">
            <a:extLst>
              <a:ext uri="{FF2B5EF4-FFF2-40B4-BE49-F238E27FC236}">
                <a16:creationId xmlns:a16="http://schemas.microsoft.com/office/drawing/2014/main" id="{8D42EA7F-965E-40E7-91D4-66A9F6C30502}"/>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9464F605-C5AE-4A37-B63E-37584C05336D}"/>
              </a:ext>
            </a:extLst>
          </p:cNvPr>
          <p:cNvSpPr>
            <a:spLocks noGrp="1"/>
          </p:cNvSpPr>
          <p:nvPr>
            <p:ph type="sldNum" sz="quarter" idx="12"/>
          </p:nvPr>
        </p:nvSpPr>
        <p:spPr/>
        <p:txBody>
          <a:bodyPr/>
          <a:lstStyle/>
          <a:p>
            <a:fld id="{198873EC-5B5F-44C4-BA5C-D7A3C249F43A}" type="slidenum">
              <a:rPr lang="fr-FR" smtClean="0"/>
              <a:t>‹N°›</a:t>
            </a:fld>
            <a:endParaRPr lang="fr-FR" dirty="0"/>
          </a:p>
        </p:txBody>
      </p:sp>
    </p:spTree>
    <p:extLst>
      <p:ext uri="{BB962C8B-B14F-4D97-AF65-F5344CB8AC3E}">
        <p14:creationId xmlns:p14="http://schemas.microsoft.com/office/powerpoint/2010/main" val="535432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DCF410-C4C6-44AD-ADC0-B6F2EE551D0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BA437E4-D66E-4C5A-AF73-CB6DC48C62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59072986-68AD-4ABF-AEC8-BAA3BD8DF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E1402F5-8578-40B0-A4F7-21D6D43127D5}"/>
              </a:ext>
            </a:extLst>
          </p:cNvPr>
          <p:cNvSpPr>
            <a:spLocks noGrp="1"/>
          </p:cNvSpPr>
          <p:nvPr>
            <p:ph type="dt" sz="half" idx="10"/>
          </p:nvPr>
        </p:nvSpPr>
        <p:spPr/>
        <p:txBody>
          <a:bodyPr/>
          <a:lstStyle/>
          <a:p>
            <a:fld id="{FD3CE5B0-6E71-45D5-B7AA-F2B6EBA02457}" type="datetimeFigureOut">
              <a:rPr lang="fr-FR" smtClean="0"/>
              <a:t>12/09/2021</a:t>
            </a:fld>
            <a:endParaRPr lang="fr-FR" dirty="0"/>
          </a:p>
        </p:txBody>
      </p:sp>
      <p:sp>
        <p:nvSpPr>
          <p:cNvPr id="6" name="Espace réservé du pied de page 5">
            <a:extLst>
              <a:ext uri="{FF2B5EF4-FFF2-40B4-BE49-F238E27FC236}">
                <a16:creationId xmlns:a16="http://schemas.microsoft.com/office/drawing/2014/main" id="{B54B7EAA-087C-419F-B88C-28A02B341D41}"/>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6D710F32-22C9-47DF-A4A2-F0A3CD2B15D0}"/>
              </a:ext>
            </a:extLst>
          </p:cNvPr>
          <p:cNvSpPr>
            <a:spLocks noGrp="1"/>
          </p:cNvSpPr>
          <p:nvPr>
            <p:ph type="sldNum" sz="quarter" idx="12"/>
          </p:nvPr>
        </p:nvSpPr>
        <p:spPr/>
        <p:txBody>
          <a:bodyPr/>
          <a:lstStyle/>
          <a:p>
            <a:fld id="{198873EC-5B5F-44C4-BA5C-D7A3C249F43A}" type="slidenum">
              <a:rPr lang="fr-FR" smtClean="0"/>
              <a:t>‹N°›</a:t>
            </a:fld>
            <a:endParaRPr lang="fr-FR" dirty="0"/>
          </a:p>
        </p:txBody>
      </p:sp>
    </p:spTree>
    <p:extLst>
      <p:ext uri="{BB962C8B-B14F-4D97-AF65-F5344CB8AC3E}">
        <p14:creationId xmlns:p14="http://schemas.microsoft.com/office/powerpoint/2010/main" val="2530479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57B7465-1DB3-4043-B513-03F1D3273D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27FC280-40F3-432A-8262-01EFE294D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0CAE98-D810-4706-9DBC-5DC0D86A38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CE5B0-6E71-45D5-B7AA-F2B6EBA02457}" type="datetimeFigureOut">
              <a:rPr lang="fr-FR" smtClean="0"/>
              <a:t>12/09/2021</a:t>
            </a:fld>
            <a:endParaRPr lang="fr-FR" dirty="0"/>
          </a:p>
        </p:txBody>
      </p:sp>
      <p:sp>
        <p:nvSpPr>
          <p:cNvPr id="5" name="Espace réservé du pied de page 4">
            <a:extLst>
              <a:ext uri="{FF2B5EF4-FFF2-40B4-BE49-F238E27FC236}">
                <a16:creationId xmlns:a16="http://schemas.microsoft.com/office/drawing/2014/main" id="{ED8A4F6C-815B-407E-853E-2FC3A64D7F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69E5AA55-9807-4C4F-B762-0CA99EA86C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873EC-5B5F-44C4-BA5C-D7A3C249F43A}" type="slidenum">
              <a:rPr lang="fr-FR" smtClean="0"/>
              <a:t>‹N°›</a:t>
            </a:fld>
            <a:endParaRPr lang="fr-FR" dirty="0"/>
          </a:p>
        </p:txBody>
      </p:sp>
    </p:spTree>
    <p:extLst>
      <p:ext uri="{BB962C8B-B14F-4D97-AF65-F5344CB8AC3E}">
        <p14:creationId xmlns:p14="http://schemas.microsoft.com/office/powerpoint/2010/main" val="271391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6D3DF9-D486-4AB6-99C9-CE600010A9C5}"/>
              </a:ext>
            </a:extLst>
          </p:cNvPr>
          <p:cNvSpPr>
            <a:spLocks noGrp="1"/>
          </p:cNvSpPr>
          <p:nvPr>
            <p:ph type="ctrTitle"/>
          </p:nvPr>
        </p:nvSpPr>
        <p:spPr>
          <a:xfrm>
            <a:off x="555522" y="1738594"/>
            <a:ext cx="11080955" cy="3380811"/>
          </a:xfrm>
        </p:spPr>
        <p:txBody>
          <a:bodyPr anchor="ctr" anchorCtr="0">
            <a:noAutofit/>
          </a:bodyPr>
          <a:lstStyle/>
          <a:p>
            <a:r>
              <a:rPr lang="fr-FR" sz="9600" dirty="0">
                <a:ln w="12700">
                  <a:solidFill>
                    <a:schemeClr val="accent6">
                      <a:lumMod val="40000"/>
                      <a:lumOff val="60000"/>
                    </a:schemeClr>
                  </a:solidFill>
                </a:ln>
                <a:solidFill>
                  <a:schemeClr val="accent6"/>
                </a:solidFill>
                <a:effectLst>
                  <a:outerShdw blurRad="38100" dist="38100" dir="2700000" algn="tl">
                    <a:srgbClr val="000000">
                      <a:alpha val="43137"/>
                    </a:srgbClr>
                  </a:outerShdw>
                </a:effectLst>
              </a:rPr>
              <a:t>Le numérique « vert »</a:t>
            </a:r>
          </a:p>
        </p:txBody>
      </p:sp>
    </p:spTree>
    <p:extLst>
      <p:ext uri="{BB962C8B-B14F-4D97-AF65-F5344CB8AC3E}">
        <p14:creationId xmlns:p14="http://schemas.microsoft.com/office/powerpoint/2010/main" val="32781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E97004BF-2B9A-44DF-B501-354E80D80D80}"/>
              </a:ext>
            </a:extLst>
          </p:cNvPr>
          <p:cNvSpPr>
            <a:spLocks noGrp="1"/>
          </p:cNvSpPr>
          <p:nvPr>
            <p:ph type="title"/>
          </p:nvPr>
        </p:nvSpPr>
        <p:spPr>
          <a:xfrm>
            <a:off x="1075767" y="1188637"/>
            <a:ext cx="2988234" cy="4480726"/>
          </a:xfrm>
        </p:spPr>
        <p:txBody>
          <a:bodyPr>
            <a:normAutofit/>
          </a:bodyPr>
          <a:lstStyle/>
          <a:p>
            <a:pPr algn="r"/>
            <a:r>
              <a:rPr lang="fr-FR" sz="3100" b="0" i="0" dirty="0">
                <a:effectLst/>
                <a:latin typeface="+mn-lt"/>
              </a:rPr>
              <a:t>L’impact environnemental des systèmes d’information</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Espace réservé du contenu 2">
            <a:extLst>
              <a:ext uri="{FF2B5EF4-FFF2-40B4-BE49-F238E27FC236}">
                <a16:creationId xmlns:a16="http://schemas.microsoft.com/office/drawing/2014/main" id="{86BE279F-0918-4AB3-8FDD-40398A1C941C}"/>
              </a:ext>
            </a:extLst>
          </p:cNvPr>
          <p:cNvSpPr>
            <a:spLocks noGrp="1"/>
          </p:cNvSpPr>
          <p:nvPr>
            <p:ph idx="1"/>
          </p:nvPr>
        </p:nvSpPr>
        <p:spPr>
          <a:xfrm>
            <a:off x="5255260" y="1648870"/>
            <a:ext cx="4702848" cy="3560260"/>
          </a:xfrm>
        </p:spPr>
        <p:txBody>
          <a:bodyPr anchor="ctr">
            <a:normAutofit/>
          </a:bodyPr>
          <a:lstStyle/>
          <a:p>
            <a:pPr marL="0" indent="0">
              <a:buNone/>
            </a:pPr>
            <a:r>
              <a:rPr lang="fr-FR" sz="2000" i="0" dirty="0">
                <a:effectLst/>
              </a:rPr>
              <a:t>Pendant la durée de vie de nos appareils électroniques, il existe un autre type de pollution sur lequel nous avons plus de contrôle : </a:t>
            </a:r>
            <a:r>
              <a:rPr lang="fr-FR" sz="2000" b="1" u="sng" dirty="0">
                <a:effectLst/>
              </a:rPr>
              <a:t>notre consommation numérique quotidienne</a:t>
            </a:r>
            <a:r>
              <a:rPr lang="fr-FR" sz="2000" i="0" dirty="0">
                <a:effectLst/>
              </a:rPr>
              <a:t>.</a:t>
            </a:r>
          </a:p>
          <a:p>
            <a:pPr marL="0" indent="0">
              <a:buNone/>
            </a:pPr>
            <a:r>
              <a:rPr lang="fr-FR" sz="2000" i="0" dirty="0">
                <a:effectLst/>
              </a:rPr>
              <a:t>En un an, notre consommation d’internet est responsable de </a:t>
            </a:r>
            <a:r>
              <a:rPr lang="fr-FR" sz="2000" b="1" i="0" u="sng" dirty="0">
                <a:effectLst/>
              </a:rPr>
              <a:t>2 % des émissions de gaz à effet de serre</a:t>
            </a:r>
            <a:r>
              <a:rPr lang="fr-FR" sz="2000" i="0" dirty="0">
                <a:effectLst/>
              </a:rPr>
              <a:t>, soit le même pourcentage que les voyages en avion dans le monde sur la même période. Pourtant, très peu de gens sont conscients de leur empreinte carbone numérique.</a:t>
            </a:r>
            <a:endParaRPr lang="fr-FR" sz="2000" dirty="0"/>
          </a:p>
        </p:txBody>
      </p:sp>
    </p:spTree>
    <p:extLst>
      <p:ext uri="{BB962C8B-B14F-4D97-AF65-F5344CB8AC3E}">
        <p14:creationId xmlns:p14="http://schemas.microsoft.com/office/powerpoint/2010/main" val="3436690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73D4211-3CF3-40DD-8656-21D7EE98BF1B}"/>
              </a:ext>
            </a:extLst>
          </p:cNvPr>
          <p:cNvSpPr>
            <a:spLocks noGrp="1"/>
          </p:cNvSpPr>
          <p:nvPr>
            <p:ph type="title"/>
          </p:nvPr>
        </p:nvSpPr>
        <p:spPr>
          <a:xfrm>
            <a:off x="965199" y="851517"/>
            <a:ext cx="5130795" cy="1461778"/>
          </a:xfrm>
        </p:spPr>
        <p:txBody>
          <a:bodyPr>
            <a:normAutofit/>
          </a:bodyPr>
          <a:lstStyle/>
          <a:p>
            <a:r>
              <a:rPr lang="fr-FR" sz="4000" dirty="0"/>
              <a:t>Quelques chiffres</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0F9A5955-8E52-4472-910A-45DBA81A0ECD}"/>
                  </a:ext>
                </a:extLst>
              </p:cNvPr>
              <p:cNvSpPr>
                <a:spLocks noGrp="1"/>
              </p:cNvSpPr>
              <p:nvPr>
                <p:ph idx="1"/>
              </p:nvPr>
            </p:nvSpPr>
            <p:spPr>
              <a:xfrm>
                <a:off x="965199" y="2415209"/>
                <a:ext cx="4918765" cy="3965713"/>
              </a:xfrm>
            </p:spPr>
            <p:style>
              <a:lnRef idx="3">
                <a:schemeClr val="lt1"/>
              </a:lnRef>
              <a:fillRef idx="1">
                <a:schemeClr val="accent2"/>
              </a:fillRef>
              <a:effectRef idx="1">
                <a:schemeClr val="accent2"/>
              </a:effectRef>
              <a:fontRef idx="minor">
                <a:schemeClr val="lt1"/>
              </a:fontRef>
            </p:style>
            <p:txBody>
              <a:bodyPr>
                <a:normAutofit/>
              </a:bodyPr>
              <a:lstStyle/>
              <a:p>
                <a:r>
                  <a:rPr lang="fr-FR" sz="2000" dirty="0"/>
                  <a:t>Les data centers utilisent 10% de l’énergie totale utilisée par le numérique. Il faut privilégier le stockage sur nos ordinateurs ou sur des disques dur externes.</a:t>
                </a:r>
              </a:p>
              <a:p>
                <a:r>
                  <a:rPr lang="fr-FR" sz="2000" dirty="0"/>
                  <a:t>La 4G utilise 23 fois plus d’énergie que le Wi-Fi. Il faut privilégier dans tous les cas la connexion filaire. De plus, la propagation d’ondes dans l’air a un effet sur le corps que l’on ne connait pas très bien, mais qu’on sait nocif.</a:t>
                </a:r>
              </a:p>
              <a:p>
                <a:r>
                  <a:rPr lang="fr-FR" sz="2000" dirty="0"/>
                  <a:t>Un mail, c’est 10g de </a:t>
                </a:r>
                <a14:m>
                  <m:oMath xmlns:m="http://schemas.openxmlformats.org/officeDocument/2006/math">
                    <m:sSub>
                      <m:sSubPr>
                        <m:ctrlPr>
                          <a:rPr lang="fr-FR" sz="2000" i="1">
                            <a:latin typeface="Cambria Math" panose="02040503050406030204" pitchFamily="18" charset="0"/>
                          </a:rPr>
                        </m:ctrlPr>
                      </m:sSubPr>
                      <m:e>
                        <m:r>
                          <a:rPr lang="fr-FR" sz="2000" b="0" i="1">
                            <a:latin typeface="Cambria Math" panose="02040503050406030204" pitchFamily="18" charset="0"/>
                          </a:rPr>
                          <m:t>𝐶𝑂</m:t>
                        </m:r>
                      </m:e>
                      <m:sub>
                        <m:r>
                          <a:rPr lang="fr-FR" sz="2000" b="0" i="1">
                            <a:latin typeface="Cambria Math" panose="02040503050406030204" pitchFamily="18" charset="0"/>
                          </a:rPr>
                          <m:t>2</m:t>
                        </m:r>
                      </m:sub>
                    </m:sSub>
                  </m:oMath>
                </a14:m>
                <a:r>
                  <a:rPr lang="fr-FR" sz="2000" dirty="0"/>
                  <a:t> soit ce que consomme une ampoule basse tension allumée pendant une heure.</a:t>
                </a:r>
              </a:p>
              <a:p>
                <a:endParaRPr lang="fr-FR" sz="1500" dirty="0"/>
              </a:p>
            </p:txBody>
          </p:sp>
        </mc:Choice>
        <mc:Fallback xmlns="">
          <p:sp>
            <p:nvSpPr>
              <p:cNvPr id="3" name="Espace réservé du contenu 2">
                <a:extLst>
                  <a:ext uri="{FF2B5EF4-FFF2-40B4-BE49-F238E27FC236}">
                    <a16:creationId xmlns:a16="http://schemas.microsoft.com/office/drawing/2014/main" id="{0F9A5955-8E52-4472-910A-45DBA81A0ECD}"/>
                  </a:ext>
                </a:extLst>
              </p:cNvPr>
              <p:cNvSpPr>
                <a:spLocks noGrp="1" noRot="1" noChangeAspect="1" noMove="1" noResize="1" noEditPoints="1" noAdjustHandles="1" noChangeArrowheads="1" noChangeShapeType="1" noTextEdit="1"/>
              </p:cNvSpPr>
              <p:nvPr>
                <p:ph idx="1"/>
              </p:nvPr>
            </p:nvSpPr>
            <p:spPr>
              <a:xfrm>
                <a:off x="965199" y="2415209"/>
                <a:ext cx="4918765" cy="3965713"/>
              </a:xfrm>
              <a:blipFill>
                <a:blip r:embed="rId2"/>
                <a:stretch>
                  <a:fillRect/>
                </a:stretch>
              </a:blipFill>
            </p:spPr>
            <p:txBody>
              <a:bodyPr/>
              <a:lstStyle/>
              <a:p>
                <a:r>
                  <a:rPr lang="en-US">
                    <a:noFill/>
                  </a:rPr>
                  <a:t> </a:t>
                </a:r>
              </a:p>
            </p:txBody>
          </p:sp>
        </mc:Fallback>
      </mc:AlternateContent>
      <p:sp>
        <p:nvSpPr>
          <p:cNvPr id="14" name="Freeform: Shape 13">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Calculatrice, contour">
            <a:extLst>
              <a:ext uri="{FF2B5EF4-FFF2-40B4-BE49-F238E27FC236}">
                <a16:creationId xmlns:a16="http://schemas.microsoft.com/office/drawing/2014/main" id="{EED25C60-E84D-47D0-A67B-6048D5413C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3116958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2" name="Titre 1">
            <a:extLst>
              <a:ext uri="{FF2B5EF4-FFF2-40B4-BE49-F238E27FC236}">
                <a16:creationId xmlns:a16="http://schemas.microsoft.com/office/drawing/2014/main" id="{3ED90C5B-0399-49B7-9CC8-FB05C1F7709D}"/>
              </a:ext>
            </a:extLst>
          </p:cNvPr>
          <p:cNvSpPr>
            <a:spLocks noGrp="1"/>
          </p:cNvSpPr>
          <p:nvPr>
            <p:ph type="title"/>
          </p:nvPr>
        </p:nvSpPr>
        <p:spPr>
          <a:xfrm>
            <a:off x="85725" y="1595557"/>
            <a:ext cx="4263639" cy="4279709"/>
          </a:xfrm>
        </p:spPr>
        <p:txBody>
          <a:bodyPr anchor="ctr">
            <a:normAutofit/>
          </a:bodyPr>
          <a:lstStyle/>
          <a:p>
            <a:r>
              <a:rPr lang="fr-FR" sz="4800" dirty="0">
                <a:solidFill>
                  <a:schemeClr val="bg1"/>
                </a:solidFill>
              </a:rPr>
              <a:t>Les bons gestes:</a:t>
            </a:r>
            <a:br>
              <a:rPr lang="fr-FR" sz="4800" dirty="0">
                <a:solidFill>
                  <a:schemeClr val="bg1"/>
                </a:solidFill>
              </a:rPr>
            </a:br>
            <a:r>
              <a:rPr lang="fr-FR" sz="4800" dirty="0">
                <a:solidFill>
                  <a:schemeClr val="bg1"/>
                </a:solidFill>
              </a:rPr>
              <a:t>Les courriels</a:t>
            </a:r>
          </a:p>
        </p:txBody>
      </p:sp>
      <p:sp>
        <p:nvSpPr>
          <p:cNvPr id="3" name="Espace réservé du contenu 2">
            <a:extLst>
              <a:ext uri="{FF2B5EF4-FFF2-40B4-BE49-F238E27FC236}">
                <a16:creationId xmlns:a16="http://schemas.microsoft.com/office/drawing/2014/main" id="{FD9DEAF0-223A-4B10-A692-32EE115ABA09}"/>
              </a:ext>
            </a:extLst>
          </p:cNvPr>
          <p:cNvSpPr>
            <a:spLocks noGrp="1"/>
          </p:cNvSpPr>
          <p:nvPr>
            <p:ph idx="1"/>
          </p:nvPr>
        </p:nvSpPr>
        <p:spPr>
          <a:xfrm>
            <a:off x="4694548" y="-142874"/>
            <a:ext cx="7497452" cy="6858000"/>
          </a:xfrm>
        </p:spPr>
        <p:txBody>
          <a:bodyPr anchor="ctr">
            <a:normAutofit/>
          </a:bodyPr>
          <a:lstStyle/>
          <a:p>
            <a:r>
              <a:rPr lang="fr-FR" dirty="0"/>
              <a:t>Pensez à limiter au maximum vos courriels, et évitez l’erreur typique : « Désolé, j’ai oublié la pièce jointe dans mon précédent message ».</a:t>
            </a:r>
            <a:br>
              <a:rPr lang="fr-FR" dirty="0"/>
            </a:br>
            <a:r>
              <a:rPr lang="fr-FR" dirty="0"/>
              <a:t>Compressez vos petites pièces jointes, utilisez des sites d’hébergement de fichiers comme WeTransfert pour vos grosses pièces jointes, vos fichiers seront stockés sur un seul serveur et seront supprimés au bout de quelques jours. Supprimez vos vieux courriels, ils produisent 19g de CO2 par an. Videz régulièrement votre corbeille et les messages indésirables, et désinscrivez vous des lettres d’information inutiles. Répondez seulement à la personne à qui vous vous adressez et n’utilisez surtout pas l’option « répondre à tous ».</a:t>
            </a:r>
          </a:p>
        </p:txBody>
      </p:sp>
    </p:spTree>
    <p:extLst>
      <p:ext uri="{BB962C8B-B14F-4D97-AF65-F5344CB8AC3E}">
        <p14:creationId xmlns:p14="http://schemas.microsoft.com/office/powerpoint/2010/main" val="224920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2"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2" name="Titre 1">
            <a:extLst>
              <a:ext uri="{FF2B5EF4-FFF2-40B4-BE49-F238E27FC236}">
                <a16:creationId xmlns:a16="http://schemas.microsoft.com/office/drawing/2014/main" id="{06A06C67-7BB3-467E-8195-7330FAE3545A}"/>
              </a:ext>
            </a:extLst>
          </p:cNvPr>
          <p:cNvSpPr>
            <a:spLocks noGrp="1"/>
          </p:cNvSpPr>
          <p:nvPr>
            <p:ph type="title"/>
          </p:nvPr>
        </p:nvSpPr>
        <p:spPr>
          <a:xfrm>
            <a:off x="767290" y="1166932"/>
            <a:ext cx="3582073" cy="4279709"/>
          </a:xfrm>
        </p:spPr>
        <p:txBody>
          <a:bodyPr anchor="ctr">
            <a:normAutofit/>
          </a:bodyPr>
          <a:lstStyle/>
          <a:p>
            <a:r>
              <a:rPr lang="fr-FR" sz="4800" dirty="0">
                <a:solidFill>
                  <a:schemeClr val="bg1"/>
                </a:solidFill>
              </a:rPr>
              <a:t>Les bons gestes : le navigateur</a:t>
            </a:r>
          </a:p>
        </p:txBody>
      </p:sp>
      <p:sp>
        <p:nvSpPr>
          <p:cNvPr id="23" name="Espace réservé du contenu 2">
            <a:extLst>
              <a:ext uri="{FF2B5EF4-FFF2-40B4-BE49-F238E27FC236}">
                <a16:creationId xmlns:a16="http://schemas.microsoft.com/office/drawing/2014/main" id="{B4CC4DB0-2342-4C0A-B24C-93939C67D29F}"/>
              </a:ext>
            </a:extLst>
          </p:cNvPr>
          <p:cNvSpPr>
            <a:spLocks noGrp="1"/>
          </p:cNvSpPr>
          <p:nvPr>
            <p:ph idx="1"/>
          </p:nvPr>
        </p:nvSpPr>
        <p:spPr>
          <a:xfrm>
            <a:off x="4694548" y="0"/>
            <a:ext cx="7497452" cy="6857999"/>
          </a:xfrm>
        </p:spPr>
        <p:txBody>
          <a:bodyPr anchor="ctr">
            <a:noAutofit/>
          </a:bodyPr>
          <a:lstStyle/>
          <a:p>
            <a:r>
              <a:rPr lang="fr-FR" sz="2400" b="0" i="0" dirty="0">
                <a:effectLst/>
              </a:rPr>
              <a:t>Une recherche google émet en moyenne 7g de carbone. Utiliser des moteurs de recherche éco-responsables, tels que Lilo ou Ecosia, vous permet de limiter l’impact carbone de votre recherche. </a:t>
            </a:r>
          </a:p>
          <a:p>
            <a:r>
              <a:rPr lang="fr-FR" sz="2400" b="0" i="0" dirty="0">
                <a:effectLst/>
              </a:rPr>
              <a:t>Soyez précis lors de vos recherches. Si le mot-clé que vous utilisez est le bon, vous économiserez l’énergie nécessaire pour parcourir environ 40 km en voiture.</a:t>
            </a:r>
          </a:p>
          <a:p>
            <a:r>
              <a:rPr lang="fr-FR" sz="2400" b="0" i="0" dirty="0">
                <a:effectLst/>
              </a:rPr>
              <a:t>Écrivez directement dans la barre d’adresse du navigateur – et non dans le moteur de recherche – lorsque vous allez visiter une page que vous avez déjà visitée. Vous serez dirigé directement vers le site web, ce qui empêche de revenir en arrière dans le moteur de recherche et/ou les centres de données.</a:t>
            </a:r>
          </a:p>
          <a:p>
            <a:r>
              <a:rPr lang="fr-FR" sz="2400" b="0" i="0" dirty="0">
                <a:effectLst/>
              </a:rPr>
              <a:t>N’oubliez pas de fermer les onglets que vous n’utilisez pas.</a:t>
            </a:r>
          </a:p>
        </p:txBody>
      </p:sp>
    </p:spTree>
    <p:extLst>
      <p:ext uri="{BB962C8B-B14F-4D97-AF65-F5344CB8AC3E}">
        <p14:creationId xmlns:p14="http://schemas.microsoft.com/office/powerpoint/2010/main" val="514598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2" name="Titre 1">
            <a:extLst>
              <a:ext uri="{FF2B5EF4-FFF2-40B4-BE49-F238E27FC236}">
                <a16:creationId xmlns:a16="http://schemas.microsoft.com/office/drawing/2014/main" id="{340F102D-622C-431A-8D1F-3C47141B4750}"/>
              </a:ext>
            </a:extLst>
          </p:cNvPr>
          <p:cNvSpPr>
            <a:spLocks noGrp="1"/>
          </p:cNvSpPr>
          <p:nvPr>
            <p:ph type="title"/>
          </p:nvPr>
        </p:nvSpPr>
        <p:spPr>
          <a:xfrm>
            <a:off x="172592" y="1166934"/>
            <a:ext cx="4349364" cy="4279709"/>
          </a:xfrm>
        </p:spPr>
        <p:txBody>
          <a:bodyPr anchor="ctr">
            <a:normAutofit/>
          </a:bodyPr>
          <a:lstStyle/>
          <a:p>
            <a:r>
              <a:rPr lang="fr-FR" sz="4800" dirty="0">
                <a:solidFill>
                  <a:schemeClr val="bg1"/>
                </a:solidFill>
              </a:rPr>
              <a:t>Les bons gestes : Se déconnecter !</a:t>
            </a:r>
          </a:p>
        </p:txBody>
      </p:sp>
      <p:sp>
        <p:nvSpPr>
          <p:cNvPr id="3" name="Espace réservé du contenu 2">
            <a:extLst>
              <a:ext uri="{FF2B5EF4-FFF2-40B4-BE49-F238E27FC236}">
                <a16:creationId xmlns:a16="http://schemas.microsoft.com/office/drawing/2014/main" id="{7E8F690E-98DC-4934-8109-07D51FCF0DD2}"/>
              </a:ext>
            </a:extLst>
          </p:cNvPr>
          <p:cNvSpPr>
            <a:spLocks noGrp="1"/>
          </p:cNvSpPr>
          <p:nvPr>
            <p:ph idx="1"/>
          </p:nvPr>
        </p:nvSpPr>
        <p:spPr>
          <a:xfrm>
            <a:off x="4694548" y="0"/>
            <a:ext cx="7497452" cy="6857999"/>
          </a:xfrm>
        </p:spPr>
        <p:txBody>
          <a:bodyPr anchor="ctr">
            <a:normAutofit/>
          </a:bodyPr>
          <a:lstStyle/>
          <a:p>
            <a:pPr>
              <a:buFont typeface="Arial" panose="020B0604020202020204" pitchFamily="34" charset="0"/>
              <a:buChar char="•"/>
            </a:pPr>
            <a:r>
              <a:rPr lang="fr-FR" sz="3200" b="0" i="0" dirty="0">
                <a:effectLst/>
              </a:rPr>
              <a:t>Arrêtez de lire vos e-mails en permanence! Si votre travail le permet, déconnectez-vous chaque fois que vous le pouvez. De plus, il a été prouvé qu’attribuer des horaires fixes pour lire vos messages et y répondre augmentait votre productivité.</a:t>
            </a:r>
          </a:p>
          <a:p>
            <a:pPr>
              <a:buFont typeface="Arial" panose="020B0604020202020204" pitchFamily="34" charset="0"/>
              <a:buChar char="•"/>
            </a:pPr>
            <a:r>
              <a:rPr lang="fr-FR" sz="3200" dirty="0"/>
              <a:t>Débranchez vos appareils, comme vous éteignez la lumière en sortant d’une salle ! La nuit, débranchez votre box et votre boitier TV qui consomment à eux deux autant que 5 à 10 ordinateurs.</a:t>
            </a:r>
          </a:p>
          <a:p>
            <a:pPr>
              <a:buFont typeface="Arial" panose="020B0604020202020204" pitchFamily="34" charset="0"/>
              <a:buChar char="•"/>
            </a:pPr>
            <a:r>
              <a:rPr lang="fr-FR" sz="3200" b="0" i="0" dirty="0">
                <a:effectLst/>
              </a:rPr>
              <a:t>Désactivez les notification</a:t>
            </a:r>
            <a:r>
              <a:rPr lang="fr-FR" sz="3200" dirty="0"/>
              <a:t>s mobiles.</a:t>
            </a:r>
            <a:endParaRPr lang="fr-FR" sz="3200" b="0" i="0" dirty="0">
              <a:effectLst/>
            </a:endParaRPr>
          </a:p>
          <a:p>
            <a:endParaRPr lang="fr-FR" sz="2200" dirty="0"/>
          </a:p>
        </p:txBody>
      </p:sp>
    </p:spTree>
    <p:extLst>
      <p:ext uri="{BB962C8B-B14F-4D97-AF65-F5344CB8AC3E}">
        <p14:creationId xmlns:p14="http://schemas.microsoft.com/office/powerpoint/2010/main" val="1106723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dirty="0"/>
            </a:p>
          </p:txBody>
        </p:sp>
      </p:grpSp>
      <p:sp>
        <p:nvSpPr>
          <p:cNvPr id="2" name="Titre 1">
            <a:extLst>
              <a:ext uri="{FF2B5EF4-FFF2-40B4-BE49-F238E27FC236}">
                <a16:creationId xmlns:a16="http://schemas.microsoft.com/office/drawing/2014/main" id="{63932AE0-D498-4C4E-861F-826812911025}"/>
              </a:ext>
            </a:extLst>
          </p:cNvPr>
          <p:cNvSpPr>
            <a:spLocks noGrp="1"/>
          </p:cNvSpPr>
          <p:nvPr>
            <p:ph type="title"/>
          </p:nvPr>
        </p:nvSpPr>
        <p:spPr>
          <a:xfrm>
            <a:off x="767290" y="1166932"/>
            <a:ext cx="3582073" cy="4279709"/>
          </a:xfrm>
        </p:spPr>
        <p:txBody>
          <a:bodyPr anchor="ctr">
            <a:normAutofit/>
          </a:bodyPr>
          <a:lstStyle/>
          <a:p>
            <a:r>
              <a:rPr lang="fr-FR" sz="4800" dirty="0">
                <a:solidFill>
                  <a:schemeClr val="bg1"/>
                </a:solidFill>
              </a:rPr>
              <a:t>Les bons gestes : autres conseils</a:t>
            </a:r>
          </a:p>
        </p:txBody>
      </p:sp>
      <p:sp>
        <p:nvSpPr>
          <p:cNvPr id="3" name="Espace réservé du contenu 2">
            <a:extLst>
              <a:ext uri="{FF2B5EF4-FFF2-40B4-BE49-F238E27FC236}">
                <a16:creationId xmlns:a16="http://schemas.microsoft.com/office/drawing/2014/main" id="{14ACA0FF-FD0D-4AD6-8830-0DFE5DADA4E8}"/>
              </a:ext>
            </a:extLst>
          </p:cNvPr>
          <p:cNvSpPr>
            <a:spLocks noGrp="1"/>
          </p:cNvSpPr>
          <p:nvPr>
            <p:ph idx="1"/>
          </p:nvPr>
        </p:nvSpPr>
        <p:spPr>
          <a:xfrm>
            <a:off x="4694548" y="0"/>
            <a:ext cx="7497451" cy="6858000"/>
          </a:xfrm>
        </p:spPr>
        <p:txBody>
          <a:bodyPr anchor="ctr">
            <a:normAutofit/>
          </a:bodyPr>
          <a:lstStyle/>
          <a:p>
            <a:pPr>
              <a:buFont typeface="Arial" panose="020B0604020202020204" pitchFamily="34" charset="0"/>
              <a:buChar char="•"/>
            </a:pPr>
            <a:r>
              <a:rPr lang="fr-FR" sz="3200" b="0" i="0" dirty="0">
                <a:effectLst/>
              </a:rPr>
              <a:t>Supprimez les vidéos YouTube publiées il y a des années. Elles sont toujours stockées sur des serveurs et créent de la pollution pour rien.</a:t>
            </a:r>
          </a:p>
          <a:p>
            <a:pPr>
              <a:buFont typeface="Arial" panose="020B0604020202020204" pitchFamily="34" charset="0"/>
              <a:buChar char="•"/>
            </a:pPr>
            <a:r>
              <a:rPr lang="fr-FR" sz="3200" b="0" i="0" dirty="0">
                <a:effectLst/>
              </a:rPr>
              <a:t>Supprimez les applications inutilisées sur vos devices.</a:t>
            </a:r>
          </a:p>
          <a:p>
            <a:pPr>
              <a:buFont typeface="Arial" panose="020B0604020202020204" pitchFamily="34" charset="0"/>
              <a:buChar char="•"/>
            </a:pPr>
            <a:r>
              <a:rPr lang="fr-FR" sz="3200" b="0" i="0" dirty="0">
                <a:effectLst/>
              </a:rPr>
              <a:t>Oubliez la HD (haute définition). Essayez de regarder votre série préférée en basse résolution. En streaming, vous consommez entre quatre et dix fois moins d’énergie qu’en haute définition. Ce n’est pas facile, mais c’est pour une bonne cause !</a:t>
            </a:r>
          </a:p>
        </p:txBody>
      </p:sp>
    </p:spTree>
    <p:extLst>
      <p:ext uri="{BB962C8B-B14F-4D97-AF65-F5344CB8AC3E}">
        <p14:creationId xmlns:p14="http://schemas.microsoft.com/office/powerpoint/2010/main" val="225208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A2A699B-E483-4C1C-99F8-CA392B42FA59}"/>
              </a:ext>
            </a:extLst>
          </p:cNvPr>
          <p:cNvSpPr>
            <a:spLocks noGrp="1"/>
          </p:cNvSpPr>
          <p:nvPr>
            <p:ph type="title"/>
          </p:nvPr>
        </p:nvSpPr>
        <p:spPr>
          <a:xfrm>
            <a:off x="2311147" y="365760"/>
            <a:ext cx="7569706" cy="1288238"/>
          </a:xfrm>
        </p:spPr>
        <p:txBody>
          <a:bodyPr anchor="ctr">
            <a:normAutofit/>
          </a:bodyPr>
          <a:lstStyle/>
          <a:p>
            <a:pPr algn="ctr"/>
            <a:r>
              <a:rPr lang="fr-FR" sz="4100" dirty="0"/>
              <a:t>Conclusion : le numérique écoresponsable</a:t>
            </a:r>
          </a:p>
        </p:txBody>
      </p:sp>
      <p:sp>
        <p:nvSpPr>
          <p:cNvPr id="3" name="Espace réservé du contenu 2">
            <a:extLst>
              <a:ext uri="{FF2B5EF4-FFF2-40B4-BE49-F238E27FC236}">
                <a16:creationId xmlns:a16="http://schemas.microsoft.com/office/drawing/2014/main" id="{8C1317F4-A4DE-465C-B47D-B0ACE1DEFA9E}"/>
              </a:ext>
            </a:extLst>
          </p:cNvPr>
          <p:cNvSpPr>
            <a:spLocks noGrp="1"/>
          </p:cNvSpPr>
          <p:nvPr>
            <p:ph idx="1"/>
          </p:nvPr>
        </p:nvSpPr>
        <p:spPr>
          <a:xfrm>
            <a:off x="2165569" y="1956816"/>
            <a:ext cx="7860863" cy="4024884"/>
          </a:xfrm>
        </p:spPr>
        <p:txBody>
          <a:bodyPr vert="horz" lIns="91440" tIns="45720" rIns="91440" bIns="45720" rtlCol="0" anchor="t">
            <a:normAutofit/>
          </a:bodyPr>
          <a:lstStyle/>
          <a:p>
            <a:pPr marL="0" indent="0">
              <a:buNone/>
            </a:pPr>
            <a:r>
              <a:rPr lang="fr-FR" sz="2400" dirty="0">
                <a:cs typeface="Calibri"/>
              </a:rPr>
              <a:t>Finalement, contrairement à ce qu'on pourrait penser, ce ne sont pas les grandes entreprises comme Google qui sont responsables de la pollution numérique : c'est nous, les utilisateurs du quotidien, qui en achetant trop régulièrement des appareils et en les jetant encore fonctionnels, et en ne prenant pas conscience de notre consommation réelle sur internet, qui polluons le plus. En faisant des efforts et en analysant notre consommation réelle, on peut la réduire de plus de 23%, et ainsi rendre notre utilisation de numérique plus "écoresponsable".</a:t>
            </a:r>
          </a:p>
        </p:txBody>
      </p:sp>
    </p:spTree>
    <p:extLst>
      <p:ext uri="{BB962C8B-B14F-4D97-AF65-F5344CB8AC3E}">
        <p14:creationId xmlns:p14="http://schemas.microsoft.com/office/powerpoint/2010/main" val="371449955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Graphique">
            <a:extLst>
              <a:ext uri="{FF2B5EF4-FFF2-40B4-BE49-F238E27FC236}">
                <a16:creationId xmlns:a16="http://schemas.microsoft.com/office/drawing/2014/main" id="{C5F4C621-6DBE-4C28-AEB0-99DC126FF21E}"/>
              </a:ext>
            </a:extLst>
          </p:cNvPr>
          <p:cNvPicPr>
            <a:picLocks noChangeAspect="1"/>
          </p:cNvPicPr>
          <p:nvPr/>
        </p:nvPicPr>
        <p:blipFill rotWithShape="1">
          <a:blip r:embed="rId3"/>
          <a:srcRect l="3284" t="18182" r="5807"/>
          <a:stretch/>
        </p:blipFill>
        <p:spPr>
          <a:xfrm>
            <a:off x="20" y="1"/>
            <a:ext cx="12191980" cy="6857999"/>
          </a:xfrm>
          <a:prstGeom prst="rect">
            <a:avLst/>
          </a:prstGeom>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53E52E-C17B-4517-A1CE-820C60181232}"/>
              </a:ext>
            </a:extLst>
          </p:cNvPr>
          <p:cNvSpPr>
            <a:spLocks noGrp="1"/>
          </p:cNvSpPr>
          <p:nvPr>
            <p:ph type="title"/>
          </p:nvPr>
        </p:nvSpPr>
        <p:spPr>
          <a:xfrm>
            <a:off x="404553" y="3091928"/>
            <a:ext cx="9078562" cy="2387600"/>
          </a:xfrm>
        </p:spPr>
        <p:txBody>
          <a:bodyPr vert="horz" lIns="91440" tIns="45720" rIns="91440" bIns="45720" rtlCol="0" anchor="b" anchorCtr="0">
            <a:normAutofit/>
          </a:bodyPr>
          <a:lstStyle/>
          <a:p>
            <a:r>
              <a:rPr lang="en-US" sz="6600" b="1" dirty="0">
                <a:ln w="19050">
                  <a:solidFill>
                    <a:schemeClr val="bg1"/>
                  </a:solidFill>
                </a:ln>
                <a:effectLst>
                  <a:glow rad="63500">
                    <a:schemeClr val="accent5">
                      <a:satMod val="175000"/>
                      <a:alpha val="40000"/>
                    </a:schemeClr>
                  </a:glow>
                  <a:outerShdw blurRad="50800" dist="38100" dir="5400000" algn="t" rotWithShape="0">
                    <a:prstClr val="black">
                      <a:alpha val="40000"/>
                    </a:prstClr>
                  </a:outerShdw>
                </a:effectLst>
              </a:rPr>
              <a:t>Le numérique engagé</a:t>
            </a:r>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24205E35-7BCF-4132-812B-EE55A724271A}"/>
              </a:ext>
            </a:extLst>
          </p:cNvPr>
          <p:cNvSpPr>
            <a:spLocks noGrp="1"/>
          </p:cNvSpPr>
          <p:nvPr>
            <p:ph type="body" idx="1"/>
          </p:nvPr>
        </p:nvSpPr>
        <p:spPr>
          <a:xfrm>
            <a:off x="404553" y="5624945"/>
            <a:ext cx="9078562" cy="592975"/>
          </a:xfrm>
        </p:spPr>
        <p:txBody>
          <a:bodyPr vert="horz" lIns="91440" tIns="45720" rIns="91440" bIns="45720" rtlCol="0" anchor="ctr">
            <a:normAutofit/>
            <a:scene3d>
              <a:camera prst="orthographicFront"/>
              <a:lightRig rig="threePt" dir="t"/>
            </a:scene3d>
            <a:sp3d extrusionH="57150">
              <a:bevelT w="38100" h="38100" prst="angle"/>
            </a:sp3d>
          </a:bodyPr>
          <a:lstStyle/>
          <a:p>
            <a:r>
              <a:rPr lang="en-US" sz="1700" dirty="0">
                <a:ln w="12700">
                  <a:solidFill>
                    <a:schemeClr val="accent6">
                      <a:lumMod val="50000"/>
                    </a:schemeClr>
                  </a:solidFill>
                </a:ln>
                <a:solidFill>
                  <a:schemeClr val="tx1"/>
                </a:solidFill>
                <a:effectLst>
                  <a:glow rad="63500">
                    <a:schemeClr val="accent4">
                      <a:satMod val="175000"/>
                      <a:alpha val="40000"/>
                    </a:schemeClr>
                  </a:glow>
                  <a:outerShdw blurRad="60007" dir="1500000" sy="-30000" kx="800400" algn="bl" rotWithShape="0">
                    <a:prstClr val="black">
                      <a:alpha val="20000"/>
                    </a:prstClr>
                  </a:outerShdw>
                </a:effectLst>
              </a:rPr>
              <a:t>Comment peut-on utiliser le numérique pour réduire l’impact global de l’homme sur la planète et réduire l’accélération du réchauffement climatique ?</a:t>
            </a:r>
          </a:p>
        </p:txBody>
      </p:sp>
    </p:spTree>
    <p:extLst>
      <p:ext uri="{BB962C8B-B14F-4D97-AF65-F5344CB8AC3E}">
        <p14:creationId xmlns:p14="http://schemas.microsoft.com/office/powerpoint/2010/main" val="2583537896"/>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pSp>
        <p:nvGrpSpPr>
          <p:cNvPr id="30" name="Group 29">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31" name="Rectangle 30">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4" name="Freeform: Shape 33">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useBgFill="1">
        <p:nvSpPr>
          <p:cNvPr id="36" name="Rectangle 3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 name="Titre 1">
            <a:extLst>
              <a:ext uri="{FF2B5EF4-FFF2-40B4-BE49-F238E27FC236}">
                <a16:creationId xmlns:a16="http://schemas.microsoft.com/office/drawing/2014/main" id="{D1F144A0-88B9-4B75-891E-3D113A697B22}"/>
              </a:ext>
            </a:extLst>
          </p:cNvPr>
          <p:cNvSpPr>
            <a:spLocks noGrp="1"/>
          </p:cNvSpPr>
          <p:nvPr>
            <p:ph type="title"/>
          </p:nvPr>
        </p:nvSpPr>
        <p:spPr>
          <a:xfrm>
            <a:off x="1143000" y="990599"/>
            <a:ext cx="9906000" cy="685800"/>
          </a:xfrm>
        </p:spPr>
        <p:txBody>
          <a:bodyPr anchor="t">
            <a:normAutofit/>
          </a:bodyPr>
          <a:lstStyle/>
          <a:p>
            <a:r>
              <a:rPr lang="fr-FR" sz="4000" dirty="0"/>
              <a:t>Que nous offre le numérique ?</a:t>
            </a:r>
          </a:p>
        </p:txBody>
      </p:sp>
      <p:graphicFrame>
        <p:nvGraphicFramePr>
          <p:cNvPr id="24" name="Espace réservé du contenu 2">
            <a:extLst>
              <a:ext uri="{FF2B5EF4-FFF2-40B4-BE49-F238E27FC236}">
                <a16:creationId xmlns:a16="http://schemas.microsoft.com/office/drawing/2014/main" id="{B7606710-FE58-47DF-9480-A471AC7440B5}"/>
              </a:ext>
            </a:extLst>
          </p:cNvPr>
          <p:cNvGraphicFramePr>
            <a:graphicFrameLocks noGrp="1"/>
          </p:cNvGraphicFramePr>
          <p:nvPr>
            <p:ph idx="1"/>
            <p:extLst>
              <p:ext uri="{D42A27DB-BD31-4B8C-83A1-F6EECF244321}">
                <p14:modId xmlns:p14="http://schemas.microsoft.com/office/powerpoint/2010/main" val="2622574735"/>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0585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pSp>
        <p:nvGrpSpPr>
          <p:cNvPr id="23" name="Group 9">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24" name="Rectangle 10">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11">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6" name="Freeform: Shape 13">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useBgFill="1">
        <p:nvSpPr>
          <p:cNvPr id="27"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 name="Titre 1">
            <a:extLst>
              <a:ext uri="{FF2B5EF4-FFF2-40B4-BE49-F238E27FC236}">
                <a16:creationId xmlns:a16="http://schemas.microsoft.com/office/drawing/2014/main" id="{83B6248C-5928-4D5F-95FF-859F49D8BA8A}"/>
              </a:ext>
            </a:extLst>
          </p:cNvPr>
          <p:cNvSpPr>
            <a:spLocks noGrp="1"/>
          </p:cNvSpPr>
          <p:nvPr>
            <p:ph type="title"/>
          </p:nvPr>
        </p:nvSpPr>
        <p:spPr>
          <a:xfrm>
            <a:off x="1143001" y="2718318"/>
            <a:ext cx="4038600" cy="1421363"/>
          </a:xfrm>
        </p:spPr>
        <p:txBody>
          <a:bodyPr anchor="t">
            <a:normAutofit/>
          </a:bodyPr>
          <a:lstStyle/>
          <a:p>
            <a:r>
              <a:rPr lang="fr-FR" sz="4000" dirty="0"/>
              <a:t>Exemple d’un service : Ecosia</a:t>
            </a:r>
          </a:p>
        </p:txBody>
      </p:sp>
      <p:sp>
        <p:nvSpPr>
          <p:cNvPr id="28" name="Espace réservé du contenu 2">
            <a:extLst>
              <a:ext uri="{FF2B5EF4-FFF2-40B4-BE49-F238E27FC236}">
                <a16:creationId xmlns:a16="http://schemas.microsoft.com/office/drawing/2014/main" id="{806ABEA7-71AB-45A3-8C1E-030C75ABFCFD}"/>
              </a:ext>
            </a:extLst>
          </p:cNvPr>
          <p:cNvSpPr>
            <a:spLocks noGrp="1"/>
          </p:cNvSpPr>
          <p:nvPr>
            <p:ph idx="1"/>
          </p:nvPr>
        </p:nvSpPr>
        <p:spPr>
          <a:xfrm>
            <a:off x="5181601" y="1676400"/>
            <a:ext cx="5181599" cy="3505200"/>
          </a:xfrm>
        </p:spPr>
        <p:txBody>
          <a:bodyPr vert="horz" lIns="91440" tIns="45720" rIns="91440" bIns="45720" rtlCol="0" anchor="t">
            <a:normAutofit lnSpcReduction="10000"/>
          </a:bodyPr>
          <a:lstStyle/>
          <a:p>
            <a:pPr marL="0" indent="0">
              <a:buNone/>
            </a:pPr>
            <a:r>
              <a:rPr lang="fr-FR" sz="2000" dirty="0">
                <a:solidFill>
                  <a:schemeClr val="tx1">
                    <a:alpha val="55000"/>
                  </a:schemeClr>
                </a:solidFill>
              </a:rPr>
              <a:t>Ecosia est un moteur de recherche écoresponsable qui reverse 80% de ses bénéfices à des entreprises pour replanter des arbres partout dans le monde. Ecosia affirme planter un arbre toutes les 45 recherches, et par lien indirect, absorber 1kg de CO2 à chaque recherche. Leur design est très bien, on ne remarque que peu de différence avec Google, et leur catalogue est très complet. De plus, on peut suivre le nombre de recherches qu’on a effectué directement dans la page d'accueil.</a:t>
            </a:r>
          </a:p>
          <a:p>
            <a:pPr marL="0" indent="0">
              <a:buNone/>
            </a:pPr>
            <a:r>
              <a:rPr lang="fr-FR" sz="2000" dirty="0">
                <a:solidFill>
                  <a:schemeClr val="tx1">
                    <a:alpha val="55000"/>
                  </a:schemeClr>
                </a:solidFill>
              </a:rPr>
              <a:t>Selon mon ressenti, son utilisation n’apporte que des points positifs.</a:t>
            </a:r>
            <a:endParaRPr lang="fr-FR" sz="2000" dirty="0">
              <a:solidFill>
                <a:schemeClr val="tx1">
                  <a:alpha val="55000"/>
                </a:schemeClr>
              </a:solidFill>
              <a:cs typeface="Calibri"/>
            </a:endParaRPr>
          </a:p>
        </p:txBody>
      </p:sp>
    </p:spTree>
    <p:extLst>
      <p:ext uri="{BB962C8B-B14F-4D97-AF65-F5344CB8AC3E}">
        <p14:creationId xmlns:p14="http://schemas.microsoft.com/office/powerpoint/2010/main" val="2686075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CE4A5C16-66C5-4142-8CF4-BA8E4C85CB79}"/>
              </a:ext>
            </a:extLst>
          </p:cNvPr>
          <p:cNvSpPr>
            <a:spLocks noGrp="1"/>
          </p:cNvSpPr>
          <p:nvPr>
            <p:ph type="title"/>
          </p:nvPr>
        </p:nvSpPr>
        <p:spPr>
          <a:xfrm>
            <a:off x="934872" y="982272"/>
            <a:ext cx="3388419" cy="4560970"/>
          </a:xfrm>
        </p:spPr>
        <p:txBody>
          <a:bodyPr vert="horz" lIns="91440" tIns="45720" rIns="91440" bIns="45720" rtlCol="0" anchor="ctr">
            <a:normAutofit/>
          </a:bodyPr>
          <a:lstStyle/>
          <a:p>
            <a:r>
              <a:rPr lang="en-US" sz="4000" kern="1200" dirty="0">
                <a:solidFill>
                  <a:srgbClr val="FFFFFF"/>
                </a:solidFill>
                <a:latin typeface="+mj-lt"/>
                <a:ea typeface="+mj-ea"/>
                <a:cs typeface="+mj-cs"/>
              </a:rPr>
              <a:t>Sens du mot « numérique » dans cette présentation</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ZoneTexte 2">
            <a:extLst>
              <a:ext uri="{FF2B5EF4-FFF2-40B4-BE49-F238E27FC236}">
                <a16:creationId xmlns:a16="http://schemas.microsoft.com/office/drawing/2014/main" id="{9D112BA4-21DE-4CC1-83B3-050CA8E3BBA0}"/>
              </a:ext>
            </a:extLst>
          </p:cNvPr>
          <p:cNvSpPr txBox="1"/>
          <p:nvPr/>
        </p:nvSpPr>
        <p:spPr>
          <a:xfrm>
            <a:off x="5221862" y="1719618"/>
            <a:ext cx="5948831" cy="433462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solidFill>
                  <a:srgbClr val="FEFFFF"/>
                </a:solidFill>
              </a:rPr>
              <a:t>Dans cette présentation, nous considérerons le mot « numérique » comme l’ensemble des équipements électroniques qui manipulent des données binaires, à l’échelle mondiale. Nous avons ajouté dans les graphiques le facteur « consommation électrique », mais il est inutile car la consommation de l’électricité a un impact quasi nul sur l’environnement. En revanche, sa production est très polluante et encore très basée sur la combustion d’énergie fossile. Ce facteur sera pris en compte.</a:t>
            </a:r>
          </a:p>
        </p:txBody>
      </p:sp>
    </p:spTree>
    <p:extLst>
      <p:ext uri="{BB962C8B-B14F-4D97-AF65-F5344CB8AC3E}">
        <p14:creationId xmlns:p14="http://schemas.microsoft.com/office/powerpoint/2010/main" val="17240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29E5772-1B6B-4485-B115-268A0DA00FC0}"/>
              </a:ext>
            </a:extLst>
          </p:cNvPr>
          <p:cNvSpPr>
            <a:spLocks noGrp="1"/>
          </p:cNvSpPr>
          <p:nvPr>
            <p:ph type="title"/>
          </p:nvPr>
        </p:nvSpPr>
        <p:spPr>
          <a:xfrm>
            <a:off x="956826" y="1112969"/>
            <a:ext cx="3937298" cy="4166010"/>
          </a:xfrm>
        </p:spPr>
        <p:txBody>
          <a:bodyPr>
            <a:normAutofit/>
          </a:bodyPr>
          <a:lstStyle/>
          <a:p>
            <a:r>
              <a:rPr lang="fr-FR" dirty="0">
                <a:solidFill>
                  <a:srgbClr val="FFFFFF"/>
                </a:solidFill>
              </a:rPr>
              <a:t>Conclusion : Le numérique engagé</a:t>
            </a:r>
          </a:p>
        </p:txBody>
      </p:sp>
      <p:sp>
        <p:nvSpPr>
          <p:cNvPr id="22" name="Freeform: Shape 2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C7E123D2-8D30-42FD-9D86-A89461CD0657}"/>
              </a:ext>
            </a:extLst>
          </p:cNvPr>
          <p:cNvSpPr>
            <a:spLocks noGrp="1"/>
          </p:cNvSpPr>
          <p:nvPr>
            <p:ph idx="1"/>
          </p:nvPr>
        </p:nvSpPr>
        <p:spPr>
          <a:xfrm>
            <a:off x="6096000" y="158620"/>
            <a:ext cx="5949820" cy="6512768"/>
          </a:xfrm>
        </p:spPr>
        <p:txBody>
          <a:bodyPr anchor="t">
            <a:normAutofit/>
          </a:bodyPr>
          <a:lstStyle/>
          <a:p>
            <a:pPr marL="0" indent="0">
              <a:buNone/>
            </a:pPr>
            <a:r>
              <a:rPr lang="fr-FR" sz="2400" dirty="0"/>
              <a:t>Finalement, contrairement au numérique écoresponsable, ce ne sont pas les utilisateurs du quotidien qui vont agir à l’aide du numérique. En revanche, les utilisateurs peuvent soutenir les entreprises engagées en préférant leurs services à ceux de géants comme Google, qui mettent peu d’enthousiasme à une transition écologique. Souvent, les entreprises engagées sont aussi éco-responsables, et alimentent leurs serveurs avec de l’énergie issue du renouvelable. On peut donc se demander pourquoi tout le monde n’utilise pas leur services, mais la réponse s’impose vite : ces entreprises ne mettent pas un grand budget à la publicité et proposent des catalogues généralement plus réduit. En fait, seuls les utilisateurs peuvent y remédier, en oubliant la puissance informatique pour y préférer l’écologie. </a:t>
            </a:r>
          </a:p>
        </p:txBody>
      </p:sp>
      <p:sp>
        <p:nvSpPr>
          <p:cNvPr id="28" name="Freeform: Shape 2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836675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A9F8E1-6FAC-4D09-B7E1-72392552BBD8}"/>
              </a:ext>
            </a:extLst>
          </p:cNvPr>
          <p:cNvSpPr>
            <a:spLocks noGrp="1"/>
          </p:cNvSpPr>
          <p:nvPr>
            <p:ph type="title"/>
          </p:nvPr>
        </p:nvSpPr>
        <p:spPr>
          <a:xfrm>
            <a:off x="524741" y="620392"/>
            <a:ext cx="3808268" cy="5504688"/>
          </a:xfrm>
        </p:spPr>
        <p:txBody>
          <a:bodyPr>
            <a:normAutofit/>
          </a:bodyPr>
          <a:lstStyle/>
          <a:p>
            <a:r>
              <a:rPr lang="fr-FR" sz="5100">
                <a:solidFill>
                  <a:schemeClr val="accent5"/>
                </a:solidFill>
              </a:rPr>
              <a:t>Conclusion de la présentation</a:t>
            </a:r>
          </a:p>
        </p:txBody>
      </p:sp>
      <p:graphicFrame>
        <p:nvGraphicFramePr>
          <p:cNvPr id="5" name="Espace réservé du contenu 2">
            <a:extLst>
              <a:ext uri="{FF2B5EF4-FFF2-40B4-BE49-F238E27FC236}">
                <a16:creationId xmlns:a16="http://schemas.microsoft.com/office/drawing/2014/main" id="{B7030FB4-26EF-427A-9B07-B913CCC86CCF}"/>
              </a:ext>
            </a:extLst>
          </p:cNvPr>
          <p:cNvGraphicFramePr>
            <a:graphicFrameLocks noGrp="1"/>
          </p:cNvGraphicFramePr>
          <p:nvPr>
            <p:ph idx="1"/>
            <p:extLst>
              <p:ext uri="{D42A27DB-BD31-4B8C-83A1-F6EECF244321}">
                <p14:modId xmlns:p14="http://schemas.microsoft.com/office/powerpoint/2010/main" val="145540156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464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A9F8E1-6FAC-4D09-B7E1-72392552BBD8}"/>
              </a:ext>
            </a:extLst>
          </p:cNvPr>
          <p:cNvSpPr>
            <a:spLocks noGrp="1"/>
          </p:cNvSpPr>
          <p:nvPr>
            <p:ph type="title"/>
          </p:nvPr>
        </p:nvSpPr>
        <p:spPr>
          <a:xfrm>
            <a:off x="524741" y="620392"/>
            <a:ext cx="3808268" cy="5504688"/>
          </a:xfrm>
        </p:spPr>
        <p:txBody>
          <a:bodyPr>
            <a:normAutofit/>
          </a:bodyPr>
          <a:lstStyle/>
          <a:p>
            <a:r>
              <a:rPr lang="fr-FR" sz="5100">
                <a:solidFill>
                  <a:schemeClr val="accent5"/>
                </a:solidFill>
              </a:rPr>
              <a:t>Conclusion de la présentation</a:t>
            </a:r>
          </a:p>
        </p:txBody>
      </p:sp>
      <p:graphicFrame>
        <p:nvGraphicFramePr>
          <p:cNvPr id="5" name="Espace réservé du contenu 2">
            <a:extLst>
              <a:ext uri="{FF2B5EF4-FFF2-40B4-BE49-F238E27FC236}">
                <a16:creationId xmlns:a16="http://schemas.microsoft.com/office/drawing/2014/main" id="{B7030FB4-26EF-427A-9B07-B913CCC86CCF}"/>
              </a:ext>
            </a:extLst>
          </p:cNvPr>
          <p:cNvGraphicFramePr>
            <a:graphicFrameLocks noGrp="1"/>
          </p:cNvGraphicFramePr>
          <p:nvPr>
            <p:ph idx="1"/>
            <p:extLst>
              <p:ext uri="{D42A27DB-BD31-4B8C-83A1-F6EECF244321}">
                <p14:modId xmlns:p14="http://schemas.microsoft.com/office/powerpoint/2010/main" val="3813760207"/>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6427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A9F8E1-6FAC-4D09-B7E1-72392552BBD8}"/>
              </a:ext>
            </a:extLst>
          </p:cNvPr>
          <p:cNvSpPr>
            <a:spLocks noGrp="1"/>
          </p:cNvSpPr>
          <p:nvPr>
            <p:ph type="title"/>
          </p:nvPr>
        </p:nvSpPr>
        <p:spPr>
          <a:xfrm>
            <a:off x="524741" y="620392"/>
            <a:ext cx="3808268" cy="5504688"/>
          </a:xfrm>
        </p:spPr>
        <p:txBody>
          <a:bodyPr>
            <a:normAutofit/>
          </a:bodyPr>
          <a:lstStyle/>
          <a:p>
            <a:r>
              <a:rPr lang="fr-FR" sz="5100">
                <a:solidFill>
                  <a:schemeClr val="accent5"/>
                </a:solidFill>
              </a:rPr>
              <a:t>Conclusion de la présentation</a:t>
            </a:r>
          </a:p>
        </p:txBody>
      </p:sp>
      <p:graphicFrame>
        <p:nvGraphicFramePr>
          <p:cNvPr id="5" name="Espace réservé du contenu 2">
            <a:extLst>
              <a:ext uri="{FF2B5EF4-FFF2-40B4-BE49-F238E27FC236}">
                <a16:creationId xmlns:a16="http://schemas.microsoft.com/office/drawing/2014/main" id="{B7030FB4-26EF-427A-9B07-B913CCC86CCF}"/>
              </a:ext>
            </a:extLst>
          </p:cNvPr>
          <p:cNvGraphicFramePr>
            <a:graphicFrameLocks noGrp="1"/>
          </p:cNvGraphicFramePr>
          <p:nvPr>
            <p:ph idx="1"/>
            <p:extLst>
              <p:ext uri="{D42A27DB-BD31-4B8C-83A1-F6EECF244321}">
                <p14:modId xmlns:p14="http://schemas.microsoft.com/office/powerpoint/2010/main" val="17057513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5477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E6C82B2-DF5C-45BD-A4E3-B7618F13C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7487" y="0"/>
            <a:ext cx="7557025" cy="6858000"/>
          </a:xfrm>
          <a:prstGeom prst="rect">
            <a:avLst/>
          </a:prstGeom>
        </p:spPr>
      </p:pic>
    </p:spTree>
    <p:extLst>
      <p:ext uri="{BB962C8B-B14F-4D97-AF65-F5344CB8AC3E}">
        <p14:creationId xmlns:p14="http://schemas.microsoft.com/office/powerpoint/2010/main" val="925811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EFF4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2FD411DC-6A82-4A1C-8E7B-B502D5B48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390" y="650497"/>
            <a:ext cx="3203363" cy="5571066"/>
          </a:xfrm>
          <a:prstGeom prst="rect">
            <a:avLst/>
          </a:prstGeom>
        </p:spPr>
      </p:pic>
      <p:sp>
        <p:nvSpPr>
          <p:cNvPr id="9" name="Rectangle 13">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EFF4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E2389C50-16D6-469C-B411-82CE2222A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0679" y="643467"/>
            <a:ext cx="3370494" cy="5571066"/>
          </a:xfrm>
          <a:prstGeom prst="rect">
            <a:avLst/>
          </a:prstGeom>
        </p:spPr>
      </p:pic>
    </p:spTree>
    <p:extLst>
      <p:ext uri="{BB962C8B-B14F-4D97-AF65-F5344CB8AC3E}">
        <p14:creationId xmlns:p14="http://schemas.microsoft.com/office/powerpoint/2010/main" val="3541826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47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descr="Une image contenant texte, capture d’écran, parking, graphiques vectoriels&#10;&#10;Description générée automatiquement">
            <a:extLst>
              <a:ext uri="{FF2B5EF4-FFF2-40B4-BE49-F238E27FC236}">
                <a16:creationId xmlns:a16="http://schemas.microsoft.com/office/drawing/2014/main" id="{6BD387A6-C684-4C43-B015-FAF79CE81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209" y="643467"/>
            <a:ext cx="3189435" cy="5571066"/>
          </a:xfrm>
          <a:prstGeom prst="rect">
            <a:avLst/>
          </a:prstGeom>
        </p:spPr>
      </p:pic>
      <p:sp>
        <p:nvSpPr>
          <p:cNvPr id="27" name="Rectangle 22">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descr="Une image contenant carte&#10;&#10;Description générée automatiquement">
            <a:extLst>
              <a:ext uri="{FF2B5EF4-FFF2-40B4-BE49-F238E27FC236}">
                <a16:creationId xmlns:a16="http://schemas.microsoft.com/office/drawing/2014/main" id="{10669B13-F932-4847-BBBC-B6264F74E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789" y="643467"/>
            <a:ext cx="3356566" cy="5571066"/>
          </a:xfrm>
          <a:prstGeom prst="rect">
            <a:avLst/>
          </a:prstGeom>
        </p:spPr>
      </p:pic>
    </p:spTree>
    <p:extLst>
      <p:ext uri="{BB962C8B-B14F-4D97-AF65-F5344CB8AC3E}">
        <p14:creationId xmlns:p14="http://schemas.microsoft.com/office/powerpoint/2010/main" val="21594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4D27FA-80C7-46C2-8F0F-024A8DEAB4FE}"/>
              </a:ext>
            </a:extLst>
          </p:cNvPr>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pPr algn="ctr"/>
            <a:r>
              <a:rPr lang="fr-FR" sz="6000" b="1" dirty="0">
                <a:ln/>
                <a:effectLst>
                  <a:glow rad="101600">
                    <a:schemeClr val="accent6">
                      <a:satMod val="175000"/>
                      <a:alpha val="40000"/>
                    </a:schemeClr>
                  </a:glow>
                </a:effectLst>
              </a:rPr>
              <a:t>Deux grandes catégories</a:t>
            </a:r>
          </a:p>
        </p:txBody>
      </p:sp>
      <p:sp>
        <p:nvSpPr>
          <p:cNvPr id="3" name="Espace réservé du texte 2">
            <a:extLst>
              <a:ext uri="{FF2B5EF4-FFF2-40B4-BE49-F238E27FC236}">
                <a16:creationId xmlns:a16="http://schemas.microsoft.com/office/drawing/2014/main" id="{2E480795-8F8E-44ED-8B6D-2831C01AE951}"/>
              </a:ext>
            </a:extLst>
          </p:cNvPr>
          <p:cNvSpPr>
            <a:spLocks noGrp="1"/>
          </p:cNvSpPr>
          <p:nvPr>
            <p:ph type="body" idx="1"/>
          </p:nvPr>
        </p:nvSpPr>
        <p:spPr>
          <a:xfrm>
            <a:off x="557596" y="1685926"/>
            <a:ext cx="5157787" cy="823912"/>
          </a:xfrm>
        </p:spPr>
        <p:txBody>
          <a:bodyPr anchor="ctr" anchorCtr="0"/>
          <a:lstStyle/>
          <a:p>
            <a:pPr algn="ctr"/>
            <a:r>
              <a:rPr lang="fr-FR" dirty="0"/>
              <a:t>Numérique écoresponsable</a:t>
            </a:r>
          </a:p>
        </p:txBody>
      </p:sp>
      <p:sp>
        <p:nvSpPr>
          <p:cNvPr id="4" name="Espace réservé du contenu 3">
            <a:extLst>
              <a:ext uri="{FF2B5EF4-FFF2-40B4-BE49-F238E27FC236}">
                <a16:creationId xmlns:a16="http://schemas.microsoft.com/office/drawing/2014/main" id="{18103A04-DBE3-4262-AB2B-B5826CF47C93}"/>
              </a:ext>
            </a:extLst>
          </p:cNvPr>
          <p:cNvSpPr>
            <a:spLocks noGrp="1"/>
          </p:cNvSpPr>
          <p:nvPr>
            <p:ph sz="half" idx="2"/>
          </p:nvPr>
        </p:nvSpPr>
        <p:spPr>
          <a:xfrm>
            <a:off x="176981" y="2505075"/>
            <a:ext cx="5919019" cy="3684588"/>
          </a:xfrm>
        </p:spPr>
        <p:txBody>
          <a:bodyPr>
            <a:normAutofit fontScale="92500" lnSpcReduction="20000"/>
          </a:bodyPr>
          <a:lstStyle/>
          <a:p>
            <a:pPr marL="0" indent="0">
              <a:buNone/>
            </a:pPr>
            <a:r>
              <a:rPr lang="fr-FR" dirty="0"/>
              <a:t>En 2019, le numérique a :</a:t>
            </a:r>
          </a:p>
          <a:p>
            <a:r>
              <a:rPr lang="fr-FR" dirty="0"/>
              <a:t>consommé autant d’</a:t>
            </a:r>
            <a:r>
              <a:rPr lang="fr-FR" b="1" dirty="0">
                <a:solidFill>
                  <a:srgbClr val="00B0F0"/>
                </a:solidFill>
              </a:rPr>
              <a:t>électricité</a:t>
            </a:r>
            <a:r>
              <a:rPr lang="fr-FR" dirty="0"/>
              <a:t> que </a:t>
            </a:r>
            <a:r>
              <a:rPr lang="fr-FR" b="1" u="sng" dirty="0">
                <a:solidFill>
                  <a:srgbClr val="FF0000"/>
                </a:solidFill>
              </a:rPr>
              <a:t>82 millions de radiateurs électriques allumés en permanence</a:t>
            </a:r>
          </a:p>
          <a:p>
            <a:r>
              <a:rPr lang="fr-FR" dirty="0"/>
              <a:t>produit autant de </a:t>
            </a:r>
            <a:r>
              <a:rPr lang="fr-FR" b="1" dirty="0">
                <a:solidFill>
                  <a:srgbClr val="00B0F0"/>
                </a:solidFill>
              </a:rPr>
              <a:t>gaz à effet de serre</a:t>
            </a:r>
            <a:r>
              <a:rPr lang="fr-FR" dirty="0"/>
              <a:t> que </a:t>
            </a:r>
            <a:r>
              <a:rPr lang="fr-FR" b="1" u="sng" dirty="0">
                <a:solidFill>
                  <a:srgbClr val="FF0000"/>
                </a:solidFill>
              </a:rPr>
              <a:t>116 millions de tour du monde en voiture</a:t>
            </a:r>
          </a:p>
          <a:p>
            <a:r>
              <a:rPr lang="fr-FR" dirty="0"/>
              <a:t>utilisé autant d’</a:t>
            </a:r>
            <a:r>
              <a:rPr lang="fr-FR" b="1" dirty="0">
                <a:solidFill>
                  <a:srgbClr val="00B0F0"/>
                </a:solidFill>
              </a:rPr>
              <a:t>eau douce</a:t>
            </a:r>
            <a:r>
              <a:rPr lang="fr-FR" dirty="0"/>
              <a:t> que </a:t>
            </a:r>
            <a:r>
              <a:rPr lang="fr-FR" b="1" u="sng" dirty="0">
                <a:solidFill>
                  <a:srgbClr val="FF0000"/>
                </a:solidFill>
              </a:rPr>
              <a:t>3.6 milliard de douches</a:t>
            </a:r>
            <a:r>
              <a:rPr lang="fr-FR" dirty="0"/>
              <a:t>. </a:t>
            </a:r>
          </a:p>
          <a:p>
            <a:pPr marL="0" indent="0">
              <a:buNone/>
            </a:pPr>
            <a:r>
              <a:rPr lang="fr-FR" dirty="0"/>
              <a:t>Comment peut-on réduire ces valeurs ?</a:t>
            </a:r>
          </a:p>
        </p:txBody>
      </p:sp>
      <p:sp>
        <p:nvSpPr>
          <p:cNvPr id="5" name="Espace réservé du texte 4">
            <a:extLst>
              <a:ext uri="{FF2B5EF4-FFF2-40B4-BE49-F238E27FC236}">
                <a16:creationId xmlns:a16="http://schemas.microsoft.com/office/drawing/2014/main" id="{983F624C-C6E4-4189-95EA-08F00A4E34AA}"/>
              </a:ext>
            </a:extLst>
          </p:cNvPr>
          <p:cNvSpPr>
            <a:spLocks noGrp="1"/>
          </p:cNvSpPr>
          <p:nvPr>
            <p:ph type="body" sz="quarter" idx="3"/>
          </p:nvPr>
        </p:nvSpPr>
        <p:spPr>
          <a:xfrm>
            <a:off x="6594987" y="1679012"/>
            <a:ext cx="5183188" cy="823912"/>
          </a:xfrm>
        </p:spPr>
        <p:txBody>
          <a:bodyPr anchor="ctr" anchorCtr="0"/>
          <a:lstStyle/>
          <a:p>
            <a:pPr algn="ctr"/>
            <a:r>
              <a:rPr lang="fr-FR" dirty="0"/>
              <a:t>Numérique engagé</a:t>
            </a:r>
          </a:p>
        </p:txBody>
      </p:sp>
      <p:sp>
        <p:nvSpPr>
          <p:cNvPr id="6" name="Espace réservé du contenu 5">
            <a:extLst>
              <a:ext uri="{FF2B5EF4-FFF2-40B4-BE49-F238E27FC236}">
                <a16:creationId xmlns:a16="http://schemas.microsoft.com/office/drawing/2014/main" id="{44427DDA-91C1-495D-B86F-D0C5EC4B9A74}"/>
              </a:ext>
            </a:extLst>
          </p:cNvPr>
          <p:cNvSpPr>
            <a:spLocks noGrp="1"/>
          </p:cNvSpPr>
          <p:nvPr>
            <p:ph sz="quarter" idx="4"/>
          </p:nvPr>
        </p:nvSpPr>
        <p:spPr>
          <a:xfrm>
            <a:off x="6594987" y="2502924"/>
            <a:ext cx="5183188" cy="3684588"/>
          </a:xfrm>
        </p:spPr>
        <p:txBody>
          <a:bodyPr>
            <a:normAutofit fontScale="92500" lnSpcReduction="20000"/>
          </a:bodyPr>
          <a:lstStyle/>
          <a:p>
            <a:pPr marL="0" indent="0">
              <a:buNone/>
            </a:pPr>
            <a:r>
              <a:rPr lang="fr-FR" dirty="0"/>
              <a:t>Le numérique permet de nombreuses choses utiles au quotidien, comme </a:t>
            </a:r>
            <a:r>
              <a:rPr lang="fr-FR" b="1" u="sng" dirty="0">
                <a:solidFill>
                  <a:schemeClr val="accent6"/>
                </a:solidFill>
              </a:rPr>
              <a:t>surveiller des données en temps réel</a:t>
            </a:r>
            <a:r>
              <a:rPr lang="fr-FR" dirty="0"/>
              <a:t>. Il permet également à des entreprises ou des particuliers de </a:t>
            </a:r>
            <a:r>
              <a:rPr lang="fr-FR" b="1" u="sng" dirty="0">
                <a:solidFill>
                  <a:schemeClr val="accent6"/>
                </a:solidFill>
              </a:rPr>
              <a:t>gagner de l’argent</a:t>
            </a:r>
            <a:r>
              <a:rPr lang="fr-FR" dirty="0"/>
              <a:t>.</a:t>
            </a:r>
          </a:p>
          <a:p>
            <a:pPr marL="0" indent="0">
              <a:buNone/>
            </a:pPr>
            <a:r>
              <a:rPr lang="fr-FR" dirty="0"/>
              <a:t>Comment peut-on utiliser ces atouts pour agir pour l’écologie ?</a:t>
            </a:r>
          </a:p>
        </p:txBody>
      </p:sp>
    </p:spTree>
    <p:extLst>
      <p:ext uri="{BB962C8B-B14F-4D97-AF65-F5344CB8AC3E}">
        <p14:creationId xmlns:p14="http://schemas.microsoft.com/office/powerpoint/2010/main" val="385304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extLst>
              <a:ext uri="{BEBA8EAE-BF5A-486C-A8C5-ECC9F3942E4B}">
                <a14:imgProps xmlns:a14="http://schemas.microsoft.com/office/drawing/2010/main">
                  <a14:imgLayer r:embed="rId3">
                    <a14:imgEffect>
                      <a14:sharpenSoften amount="-27000"/>
                    </a14:imgEffect>
                    <a14:imgEffect>
                      <a14:brightnessContrast bright="-24000" contrast="1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CE7614-0247-4E7F-AAF1-083F2560AA42}"/>
              </a:ext>
            </a:extLst>
          </p:cNvPr>
          <p:cNvSpPr>
            <a:spLocks noGrp="1"/>
          </p:cNvSpPr>
          <p:nvPr>
            <p:ph type="title"/>
          </p:nvPr>
        </p:nvSpPr>
        <p:spPr>
          <a:xfrm>
            <a:off x="422275" y="572857"/>
            <a:ext cx="11347450" cy="2852737"/>
          </a:xfrm>
          <a:effectLst>
            <a:outerShdw blurRad="50800" dist="38100" dir="5400000" algn="t" rotWithShape="0">
              <a:prstClr val="black">
                <a:alpha val="40000"/>
              </a:prstClr>
            </a:outerShdw>
          </a:effectLst>
        </p:spPr>
        <p:txBody>
          <a:bodyPr anchor="ctr" anchorCtr="0">
            <a:normAutofit/>
          </a:bodyPr>
          <a:lstStyle/>
          <a:p>
            <a:pPr algn="ctr"/>
            <a:r>
              <a:rPr lang="fr-FR" sz="7200" b="1" dirty="0">
                <a:ln w="19050">
                  <a:solidFill>
                    <a:schemeClr val="accent3"/>
                  </a:solidFill>
                </a:ln>
                <a:solidFill>
                  <a:schemeClr val="bg1"/>
                </a:solidFill>
                <a:effectLst>
                  <a:glow rad="101600">
                    <a:schemeClr val="accent6">
                      <a:satMod val="175000"/>
                      <a:alpha val="40000"/>
                    </a:schemeClr>
                  </a:glow>
                </a:effectLst>
              </a:rPr>
              <a:t>Le numérique éco-responsable</a:t>
            </a:r>
          </a:p>
        </p:txBody>
      </p:sp>
      <p:sp>
        <p:nvSpPr>
          <p:cNvPr id="3" name="Espace réservé du texte 2">
            <a:extLst>
              <a:ext uri="{FF2B5EF4-FFF2-40B4-BE49-F238E27FC236}">
                <a16:creationId xmlns:a16="http://schemas.microsoft.com/office/drawing/2014/main" id="{D816462A-0959-4D7A-8661-03D3D3E891EE}"/>
              </a:ext>
            </a:extLst>
          </p:cNvPr>
          <p:cNvSpPr>
            <a:spLocks noGrp="1"/>
          </p:cNvSpPr>
          <p:nvPr>
            <p:ph type="body" idx="1"/>
          </p:nvPr>
        </p:nvSpPr>
        <p:spPr>
          <a:xfrm>
            <a:off x="838200" y="3989695"/>
            <a:ext cx="10515600" cy="1500187"/>
          </a:xfrm>
        </p:spPr>
        <p:txBody>
          <a:bodyPr>
            <a:normAutofit/>
          </a:bodyPr>
          <a:lstStyle/>
          <a:p>
            <a:pPr algn="ctr"/>
            <a:r>
              <a:rPr lang="fr-FR" sz="3200" b="1" dirty="0">
                <a:solidFill>
                  <a:schemeClr val="bg1"/>
                </a:solidFill>
                <a:effectLst>
                  <a:glow rad="139700">
                    <a:schemeClr val="accent5">
                      <a:satMod val="175000"/>
                      <a:alpha val="40000"/>
                    </a:schemeClr>
                  </a:glow>
                  <a:outerShdw blurRad="60007" dist="200025" dir="15000000" sy="30000" kx="-1800000" algn="bl" rotWithShape="0">
                    <a:prstClr val="black">
                      <a:alpha val="32000"/>
                    </a:prstClr>
                  </a:outerShdw>
                </a:effectLst>
              </a:rPr>
              <a:t>Quel aménagements peut-on mettre en place pour atténuer l’impact du numérique sur l’environnement ?</a:t>
            </a:r>
          </a:p>
        </p:txBody>
      </p:sp>
    </p:spTree>
    <p:extLst>
      <p:ext uri="{BB962C8B-B14F-4D97-AF65-F5344CB8AC3E}">
        <p14:creationId xmlns:p14="http://schemas.microsoft.com/office/powerpoint/2010/main" val="380329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re 1">
            <a:extLst>
              <a:ext uri="{FF2B5EF4-FFF2-40B4-BE49-F238E27FC236}">
                <a16:creationId xmlns:a16="http://schemas.microsoft.com/office/drawing/2014/main" id="{EFFD35A9-8598-443C-97AD-212E1606AF83}"/>
              </a:ext>
            </a:extLst>
          </p:cNvPr>
          <p:cNvSpPr>
            <a:spLocks noGrp="1"/>
          </p:cNvSpPr>
          <p:nvPr>
            <p:ph type="title"/>
          </p:nvPr>
        </p:nvSpPr>
        <p:spPr>
          <a:xfrm>
            <a:off x="958506" y="800392"/>
            <a:ext cx="10264697" cy="1212102"/>
          </a:xfrm>
        </p:spPr>
        <p:txBody>
          <a:bodyPr>
            <a:normAutofit/>
          </a:bodyPr>
          <a:lstStyle/>
          <a:p>
            <a:r>
              <a:rPr lang="fr-FR" sz="4000" dirty="0">
                <a:solidFill>
                  <a:srgbClr val="FFFFFF"/>
                </a:solidFill>
              </a:rPr>
              <a:t>D’où viennent les principales sources de consommation ?</a:t>
            </a:r>
          </a:p>
        </p:txBody>
      </p:sp>
      <p:sp>
        <p:nvSpPr>
          <p:cNvPr id="3" name="Espace réservé du contenu 2">
            <a:extLst>
              <a:ext uri="{FF2B5EF4-FFF2-40B4-BE49-F238E27FC236}">
                <a16:creationId xmlns:a16="http://schemas.microsoft.com/office/drawing/2014/main" id="{485C40AC-F859-4D1D-A614-CED9CD01F88C}"/>
              </a:ext>
            </a:extLst>
          </p:cNvPr>
          <p:cNvSpPr>
            <a:spLocks noGrp="1"/>
          </p:cNvSpPr>
          <p:nvPr>
            <p:ph idx="1"/>
          </p:nvPr>
        </p:nvSpPr>
        <p:spPr>
          <a:xfrm>
            <a:off x="1367624" y="2490436"/>
            <a:ext cx="9708995" cy="4070162"/>
          </a:xfrm>
        </p:spPr>
        <p:txBody>
          <a:bodyPr anchor="ctr">
            <a:normAutofit fontScale="92500" lnSpcReduction="10000"/>
          </a:bodyPr>
          <a:lstStyle/>
          <a:p>
            <a:pPr marL="0" indent="0">
              <a:buNone/>
            </a:pPr>
            <a:r>
              <a:rPr lang="fr-FR" dirty="0"/>
              <a:t>De par leur nombre (34 milliards), </a:t>
            </a:r>
            <a:r>
              <a:rPr lang="fr-FR" b="1" dirty="0"/>
              <a:t>les équipements des utilisateurs</a:t>
            </a:r>
            <a:r>
              <a:rPr lang="fr-FR" dirty="0"/>
              <a:t> sont la principale source d’impacts du numérique mondial. Leur fabrication concentre systématiquement le plus d’impacts avec :</a:t>
            </a:r>
          </a:p>
          <a:p>
            <a:r>
              <a:rPr lang="fr-FR" dirty="0">
                <a:solidFill>
                  <a:srgbClr val="FF0000"/>
                </a:solidFill>
              </a:rPr>
              <a:t>30 % du bilan énergétique global</a:t>
            </a:r>
            <a:r>
              <a:rPr lang="fr-FR" dirty="0"/>
              <a:t>, </a:t>
            </a:r>
          </a:p>
          <a:p>
            <a:r>
              <a:rPr lang="fr-FR" dirty="0">
                <a:solidFill>
                  <a:srgbClr val="FF0000"/>
                </a:solidFill>
              </a:rPr>
              <a:t>39 % des émissions de GES</a:t>
            </a:r>
            <a:r>
              <a:rPr lang="fr-FR" dirty="0"/>
              <a:t>, </a:t>
            </a:r>
          </a:p>
          <a:p>
            <a:r>
              <a:rPr lang="fr-FR" dirty="0">
                <a:solidFill>
                  <a:srgbClr val="FF0000"/>
                </a:solidFill>
              </a:rPr>
              <a:t>74 % de la consommation d’eau </a:t>
            </a:r>
            <a:r>
              <a:rPr lang="fr-FR" dirty="0"/>
              <a:t>et </a:t>
            </a:r>
          </a:p>
          <a:p>
            <a:r>
              <a:rPr lang="fr-FR" dirty="0">
                <a:solidFill>
                  <a:srgbClr val="FF0000"/>
                </a:solidFill>
              </a:rPr>
              <a:t>76 % de la contribution à l’épuisement des ressources abiotiques</a:t>
            </a:r>
            <a:r>
              <a:rPr lang="fr-FR" dirty="0"/>
              <a:t>. </a:t>
            </a:r>
          </a:p>
          <a:p>
            <a:pPr marL="0" indent="0">
              <a:buNone/>
            </a:pPr>
            <a:r>
              <a:rPr lang="fr-FR" dirty="0"/>
              <a:t>Si on y ajoute les impacts associés à la production de l’électricité qu’ils consomment, les équipements utilisateurs (hors box DSL / fibre) totalisent de </a:t>
            </a:r>
            <a:r>
              <a:rPr lang="fr-FR" b="1" u="sng" dirty="0">
                <a:solidFill>
                  <a:srgbClr val="FF0000"/>
                </a:solidFill>
                <a:effectLst>
                  <a:outerShdw blurRad="38100" dist="38100" dir="2700000" algn="tl">
                    <a:srgbClr val="000000">
                      <a:alpha val="43137"/>
                    </a:srgbClr>
                  </a:outerShdw>
                </a:effectLst>
              </a:rPr>
              <a:t>59 % à 84 % des impacts</a:t>
            </a:r>
            <a:r>
              <a:rPr lang="fr-FR" dirty="0"/>
              <a:t>.</a:t>
            </a:r>
          </a:p>
        </p:txBody>
      </p:sp>
    </p:spTree>
    <p:extLst>
      <p:ext uri="{BB962C8B-B14F-4D97-AF65-F5344CB8AC3E}">
        <p14:creationId xmlns:p14="http://schemas.microsoft.com/office/powerpoint/2010/main" val="2127715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Flowchart: Document 5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946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ZoneTexte 3">
            <a:extLst>
              <a:ext uri="{FF2B5EF4-FFF2-40B4-BE49-F238E27FC236}">
                <a16:creationId xmlns:a16="http://schemas.microsoft.com/office/drawing/2014/main" id="{068F48CE-6C1E-418E-B28B-83BFE44383F4}"/>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Répartition des impacts du numérique mondial en 2019</a:t>
            </a:r>
          </a:p>
        </p:txBody>
      </p:sp>
      <p:pic>
        <p:nvPicPr>
          <p:cNvPr id="3" name="Image 2" descr="Une image contenant table&#10;&#10;Description générée automatiquement">
            <a:extLst>
              <a:ext uri="{FF2B5EF4-FFF2-40B4-BE49-F238E27FC236}">
                <a16:creationId xmlns:a16="http://schemas.microsoft.com/office/drawing/2014/main" id="{51A9BB4D-245C-4112-A763-9DBAF81B8E68}"/>
              </a:ext>
            </a:extLst>
          </p:cNvPr>
          <p:cNvPicPr>
            <a:picLocks noChangeAspect="1"/>
          </p:cNvPicPr>
          <p:nvPr/>
        </p:nvPicPr>
        <p:blipFill rotWithShape="1">
          <a:blip r:embed="rId2">
            <a:extLst>
              <a:ext uri="{28A0092B-C50C-407E-A947-70E740481C1C}">
                <a14:useLocalDpi xmlns:a14="http://schemas.microsoft.com/office/drawing/2010/main" val="0"/>
              </a:ext>
            </a:extLst>
          </a:blip>
          <a:srcRect l="1631" t="3108" r="2656" b="9482"/>
          <a:stretch/>
        </p:blipFill>
        <p:spPr>
          <a:xfrm>
            <a:off x="4207933" y="1998023"/>
            <a:ext cx="7347537" cy="2918913"/>
          </a:xfrm>
          <a:prstGeom prst="rect">
            <a:avLst/>
          </a:prstGeom>
        </p:spPr>
      </p:pic>
    </p:spTree>
    <p:extLst>
      <p:ext uri="{BB962C8B-B14F-4D97-AF65-F5344CB8AC3E}">
        <p14:creationId xmlns:p14="http://schemas.microsoft.com/office/powerpoint/2010/main" val="3058257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Usine">
            <a:extLst>
              <a:ext uri="{FF2B5EF4-FFF2-40B4-BE49-F238E27FC236}">
                <a16:creationId xmlns:a16="http://schemas.microsoft.com/office/drawing/2014/main" id="{356A033D-CC2E-4459-8242-13D045E886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31" name="Freeform: Shape 34">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dirty="0"/>
          </a:p>
        </p:txBody>
      </p:sp>
      <p:sp>
        <p:nvSpPr>
          <p:cNvPr id="32"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ZoneTexte 1">
            <a:extLst>
              <a:ext uri="{FF2B5EF4-FFF2-40B4-BE49-F238E27FC236}">
                <a16:creationId xmlns:a16="http://schemas.microsoft.com/office/drawing/2014/main" id="{BF2D2BF2-41C0-4FFF-8842-8CE4D2B212A8}"/>
              </a:ext>
            </a:extLst>
          </p:cNvPr>
          <p:cNvSpPr txBox="1"/>
          <p:nvPr/>
        </p:nvSpPr>
        <p:spPr>
          <a:xfrm>
            <a:off x="5759354" y="2798064"/>
            <a:ext cx="5461095" cy="3417611"/>
          </a:xfrm>
          <a:prstGeom prst="rect">
            <a:avLst/>
          </a:prstGeom>
        </p:spPr>
        <p:txBody>
          <a:bodyPr vert="horz" lIns="91440" tIns="45720" rIns="91440" bIns="45720" rtlCol="0" anchor="t">
            <a:normAutofit/>
          </a:bodyPr>
          <a:lstStyle/>
          <a:p>
            <a:pPr>
              <a:lnSpc>
                <a:spcPct val="90000"/>
              </a:lnSpc>
              <a:spcAft>
                <a:spcPts val="600"/>
              </a:spcAft>
            </a:pPr>
            <a:r>
              <a:rPr lang="en-US" sz="3200" dirty="0">
                <a:solidFill>
                  <a:srgbClr val="FFFFFF"/>
                </a:solidFill>
              </a:rPr>
              <a:t>Quel que soit l’indicateur observé, l’étape de fabrication des équipements utilisateurs est toujours la principale source d’impacts écologiques.</a:t>
            </a:r>
          </a:p>
        </p:txBody>
      </p:sp>
    </p:spTree>
    <p:extLst>
      <p:ext uri="{BB962C8B-B14F-4D97-AF65-F5344CB8AC3E}">
        <p14:creationId xmlns:p14="http://schemas.microsoft.com/office/powerpoint/2010/main" val="3696663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8BC219B9-1563-4EE9-82BF-5CC7A6D2EF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Solutions trouvées ou envisagées</a:t>
            </a:r>
          </a:p>
        </p:txBody>
      </p:sp>
      <p:graphicFrame>
        <p:nvGraphicFramePr>
          <p:cNvPr id="26" name="Espace réservé du contenu 2">
            <a:extLst>
              <a:ext uri="{FF2B5EF4-FFF2-40B4-BE49-F238E27FC236}">
                <a16:creationId xmlns:a16="http://schemas.microsoft.com/office/drawing/2014/main" id="{E866649C-DBAA-44DC-B63B-AD409AAFA68A}"/>
              </a:ext>
            </a:extLst>
          </p:cNvPr>
          <p:cNvGraphicFramePr>
            <a:graphicFrameLocks noGrp="1"/>
          </p:cNvGraphicFramePr>
          <p:nvPr>
            <p:ph idx="1"/>
            <p:extLst>
              <p:ext uri="{D42A27DB-BD31-4B8C-83A1-F6EECF244321}">
                <p14:modId xmlns:p14="http://schemas.microsoft.com/office/powerpoint/2010/main" val="168627986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6483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AE1701-E0DA-47E4-B561-DB5A12C3E8FC}"/>
              </a:ext>
            </a:extLst>
          </p:cNvPr>
          <p:cNvSpPr>
            <a:spLocks noGrp="1"/>
          </p:cNvSpPr>
          <p:nvPr>
            <p:ph type="title"/>
          </p:nvPr>
        </p:nvSpPr>
        <p:spPr>
          <a:xfrm>
            <a:off x="524741" y="620392"/>
            <a:ext cx="3808268" cy="5504688"/>
          </a:xfrm>
        </p:spPr>
        <p:txBody>
          <a:bodyPr>
            <a:normAutofit/>
          </a:bodyPr>
          <a:lstStyle/>
          <a:p>
            <a:pPr algn="ctr"/>
            <a:r>
              <a:rPr lang="fr-FR" sz="6000" dirty="0">
                <a:solidFill>
                  <a:schemeClr val="accent5"/>
                </a:solidFill>
              </a:rPr>
              <a:t>De notre côté</a:t>
            </a:r>
          </a:p>
        </p:txBody>
      </p:sp>
      <p:graphicFrame>
        <p:nvGraphicFramePr>
          <p:cNvPr id="30" name="Espace réservé du contenu 2">
            <a:extLst>
              <a:ext uri="{FF2B5EF4-FFF2-40B4-BE49-F238E27FC236}">
                <a16:creationId xmlns:a16="http://schemas.microsoft.com/office/drawing/2014/main" id="{A1E8C918-73EF-45B6-A806-CFA8C3A81D10}"/>
              </a:ext>
            </a:extLst>
          </p:cNvPr>
          <p:cNvGraphicFramePr>
            <a:graphicFrameLocks noGrp="1"/>
          </p:cNvGraphicFramePr>
          <p:nvPr>
            <p:ph idx="1"/>
            <p:extLst>
              <p:ext uri="{D42A27DB-BD31-4B8C-83A1-F6EECF244321}">
                <p14:modId xmlns:p14="http://schemas.microsoft.com/office/powerpoint/2010/main" val="56909125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975539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Reflet">
      <a:fillStyleLst>
        <a:solidFill>
          <a:schemeClr val="phClr"/>
        </a:solidFill>
        <a:gradFill rotWithShape="1">
          <a:gsLst>
            <a:gs pos="0">
              <a:schemeClr val="phClr">
                <a:tint val="50000"/>
                <a:alpha val="100000"/>
                <a:satMod val="140000"/>
                <a:lumMod val="105000"/>
              </a:schemeClr>
            </a:gs>
            <a:gs pos="41000">
              <a:schemeClr val="phClr">
                <a:tint val="57000"/>
                <a:satMod val="160000"/>
                <a:lumMod val="99000"/>
              </a:schemeClr>
            </a:gs>
            <a:gs pos="100000">
              <a:schemeClr val="phClr">
                <a:tint val="80000"/>
                <a:satMod val="180000"/>
                <a:lumMod val="104000"/>
              </a:schemeClr>
            </a:gs>
          </a:gsLst>
          <a:lin ang="5400000" scaled="1"/>
        </a:gradFill>
        <a:gradFill rotWithShape="1">
          <a:gsLst>
            <a:gs pos="0">
              <a:schemeClr val="phClr">
                <a:tint val="97000"/>
                <a:satMod val="115000"/>
                <a:lumMod val="114000"/>
              </a:schemeClr>
            </a:gs>
            <a:gs pos="60000">
              <a:schemeClr val="phClr">
                <a:tint val="100000"/>
                <a:shade val="96000"/>
                <a:satMod val="100000"/>
                <a:lumMod val="108000"/>
              </a:schemeClr>
            </a:gs>
            <a:gs pos="100000">
              <a:schemeClr val="phClr">
                <a:shade val="91000"/>
                <a:sat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25400" dir="5400000" rotWithShape="0">
              <a:srgbClr val="000000">
                <a:alpha val="28000"/>
              </a:srgbClr>
            </a:outerShdw>
          </a:effectLst>
        </a:effectStyle>
        <a:effectStyle>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a:effectStyle>
        <a:effectStyle>
          <a:effectLst>
            <a:reflection blurRad="25400" stA="32000" endPos="28000" dist="8889" dir="5400000" sy="-100000" rotWithShape="0"/>
          </a:effectLst>
          <a:scene3d>
            <a:camera prst="orthographicFront">
              <a:rot lat="0" lon="0" rev="0"/>
            </a:camera>
            <a:lightRig rig="threePt" dir="t">
              <a:rot lat="0" lon="0" rev="4800000"/>
            </a:lightRig>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BBBC0CCC353154AA0137E0FA0B88CA6" ma:contentTypeVersion="2" ma:contentTypeDescription="Crée un document." ma:contentTypeScope="" ma:versionID="f2911d84048ff2af1c93bb0ae9d8e64a">
  <xsd:schema xmlns:xsd="http://www.w3.org/2001/XMLSchema" xmlns:xs="http://www.w3.org/2001/XMLSchema" xmlns:p="http://schemas.microsoft.com/office/2006/metadata/properties" xmlns:ns3="e64442fc-29f2-4c27-911d-29863e6dc1d1" targetNamespace="http://schemas.microsoft.com/office/2006/metadata/properties" ma:root="true" ma:fieldsID="6a9a5e8f01a0c1c0f2e586c0b0022c44" ns3:_="">
    <xsd:import namespace="e64442fc-29f2-4c27-911d-29863e6dc1d1"/>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4442fc-29f2-4c27-911d-29863e6dc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D131F7-744F-4902-A97F-8DD226D462FB}">
  <ds:schemaRefs>
    <ds:schemaRef ds:uri="http://schemas.microsoft.com/sharepoint/v3/contenttype/forms"/>
  </ds:schemaRefs>
</ds:datastoreItem>
</file>

<file path=customXml/itemProps2.xml><?xml version="1.0" encoding="utf-8"?>
<ds:datastoreItem xmlns:ds="http://schemas.openxmlformats.org/officeDocument/2006/customXml" ds:itemID="{EF12A45D-D8DE-4654-B413-41DC248B4BA0}">
  <ds:schemaRefs>
    <ds:schemaRef ds:uri="e64442fc-29f2-4c27-911d-29863e6dc1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0BF5877-3957-451C-A04B-A49695BF81E9}">
  <ds:schemaRefs>
    <ds:schemaRef ds:uri="e64442fc-29f2-4c27-911d-29863e6dc1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1847</Words>
  <Application>Microsoft Office PowerPoint</Application>
  <PresentationFormat>Grand écran</PresentationFormat>
  <Paragraphs>90</Paragraphs>
  <Slides>26</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26</vt:i4>
      </vt:variant>
    </vt:vector>
  </HeadingPairs>
  <TitlesOfParts>
    <vt:vector size="31" baseType="lpstr">
      <vt:lpstr>Arial</vt:lpstr>
      <vt:lpstr>Calibri</vt:lpstr>
      <vt:lpstr>Calibri Light</vt:lpstr>
      <vt:lpstr>Cambria Math</vt:lpstr>
      <vt:lpstr>Thème Office</vt:lpstr>
      <vt:lpstr>Le numérique « vert »</vt:lpstr>
      <vt:lpstr>Sens du mot « numérique » dans cette présentation</vt:lpstr>
      <vt:lpstr>Deux grandes catégories</vt:lpstr>
      <vt:lpstr>Le numérique éco-responsable</vt:lpstr>
      <vt:lpstr>D’où viennent les principales sources de consommation ?</vt:lpstr>
      <vt:lpstr>Présentation PowerPoint</vt:lpstr>
      <vt:lpstr>Présentation PowerPoint</vt:lpstr>
      <vt:lpstr>Solutions trouvées ou envisagées</vt:lpstr>
      <vt:lpstr>De notre côté</vt:lpstr>
      <vt:lpstr>L’impact environnemental des systèmes d’information</vt:lpstr>
      <vt:lpstr>Quelques chiffres</vt:lpstr>
      <vt:lpstr>Les bons gestes: Les courriels</vt:lpstr>
      <vt:lpstr>Les bons gestes : le navigateur</vt:lpstr>
      <vt:lpstr>Les bons gestes : Se déconnecter !</vt:lpstr>
      <vt:lpstr>Les bons gestes : autres conseils</vt:lpstr>
      <vt:lpstr>Conclusion : le numérique écoresponsable</vt:lpstr>
      <vt:lpstr>Le numérique engagé</vt:lpstr>
      <vt:lpstr>Que nous offre le numérique ?</vt:lpstr>
      <vt:lpstr>Exemple d’un service : Ecosia</vt:lpstr>
      <vt:lpstr>Conclusion : Le numérique engagé</vt:lpstr>
      <vt:lpstr>Conclusion de la présentation</vt:lpstr>
      <vt:lpstr>Conclusion de la présentation</vt:lpstr>
      <vt:lpstr>Conclusion de la présentation</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numérique « vert »</dc:title>
  <dc:creator>None None</dc:creator>
  <cp:lastModifiedBy>nathan.rousseau2</cp:lastModifiedBy>
  <cp:revision>1</cp:revision>
  <dcterms:created xsi:type="dcterms:W3CDTF">2021-09-11T09:33:19Z</dcterms:created>
  <dcterms:modified xsi:type="dcterms:W3CDTF">2021-09-12T15:32:09Z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0x0101004BBBC0CCC353154AA0137E0FA0B88CA6</vt:lpwstr>
  </property>
</Properties>
</file>